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9"/>
  </p:notesMasterIdLst>
  <p:sldIdLst>
    <p:sldId id="256" r:id="rId2"/>
    <p:sldId id="279" r:id="rId3"/>
    <p:sldId id="273" r:id="rId4"/>
    <p:sldId id="357" r:id="rId5"/>
    <p:sldId id="334" r:id="rId6"/>
    <p:sldId id="336" r:id="rId7"/>
    <p:sldId id="351" r:id="rId8"/>
    <p:sldId id="360" r:id="rId9"/>
    <p:sldId id="341" r:id="rId10"/>
    <p:sldId id="343" r:id="rId11"/>
    <p:sldId id="339" r:id="rId12"/>
    <p:sldId id="344" r:id="rId13"/>
    <p:sldId id="355" r:id="rId14"/>
    <p:sldId id="350" r:id="rId15"/>
    <p:sldId id="337" r:id="rId16"/>
    <p:sldId id="358" r:id="rId17"/>
    <p:sldId id="345" r:id="rId18"/>
    <p:sldId id="338" r:id="rId19"/>
    <p:sldId id="278" r:id="rId20"/>
    <p:sldId id="353" r:id="rId21"/>
    <p:sldId id="347" r:id="rId22"/>
    <p:sldId id="348" r:id="rId23"/>
    <p:sldId id="346" r:id="rId24"/>
    <p:sldId id="359" r:id="rId25"/>
    <p:sldId id="275" r:id="rId26"/>
    <p:sldId id="349" r:id="rId27"/>
    <p:sldId id="269" r:id="rId28"/>
  </p:sldIdLst>
  <p:sldSz cx="9144000" cy="5143500" type="screen16x9"/>
  <p:notesSz cx="6858000" cy="9144000"/>
  <p:embeddedFontLst>
    <p:embeddedFont>
      <p:font typeface="Anaheim" panose="020B0604020202020204" charset="0"/>
      <p:regular r:id="rId30"/>
      <p:bold r:id="rId31"/>
    </p:embeddedFont>
    <p:embeddedFont>
      <p:font typeface="Bebas Neue" panose="020B0606020202050201" pitchFamily="34" charset="0"/>
      <p:regular r:id="rId32"/>
    </p:embeddedFont>
    <p:embeddedFont>
      <p:font typeface="Cambria Math" panose="02040503050406030204" pitchFamily="18" charset="0"/>
      <p:regular r:id="rId33"/>
    </p:embeddedFont>
    <p:embeddedFont>
      <p:font typeface="Gideon Roman" panose="020B0604020202020204" charset="0"/>
      <p:regular r:id="rId34"/>
    </p:embeddedFont>
    <p:embeddedFont>
      <p:font typeface="Gilda Display" panose="020B0604020202020204" charset="0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BE0C339-6C52-4E46-821F-DE1C4998F377}">
          <p14:sldIdLst>
            <p14:sldId id="256"/>
            <p14:sldId id="279"/>
            <p14:sldId id="273"/>
            <p14:sldId id="357"/>
            <p14:sldId id="334"/>
            <p14:sldId id="336"/>
            <p14:sldId id="351"/>
            <p14:sldId id="360"/>
            <p14:sldId id="341"/>
            <p14:sldId id="343"/>
            <p14:sldId id="339"/>
            <p14:sldId id="344"/>
            <p14:sldId id="355"/>
            <p14:sldId id="350"/>
            <p14:sldId id="337"/>
            <p14:sldId id="358"/>
            <p14:sldId id="345"/>
            <p14:sldId id="338"/>
            <p14:sldId id="278"/>
            <p14:sldId id="353"/>
            <p14:sldId id="347"/>
            <p14:sldId id="348"/>
            <p14:sldId id="346"/>
            <p14:sldId id="359"/>
            <p14:sldId id="275"/>
            <p14:sldId id="349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36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CB6A52-A1D0-484B-B253-E1F45538EE5D}">
  <a:tblStyle styleId="{6DCB6A52-A1D0-484B-B253-E1F45538EE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611AC13-8149-47E9-8623-A3E938C85B5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41" autoAdjust="0"/>
    <p:restoredTop sz="95184" autoAdjust="0"/>
  </p:normalViewPr>
  <p:slideViewPr>
    <p:cSldViewPr snapToGrid="0">
      <p:cViewPr>
        <p:scale>
          <a:sx n="66" d="100"/>
          <a:sy n="66" d="100"/>
        </p:scale>
        <p:origin x="-6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a8128bed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a8128bed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9CD5C46D-E6B5-E638-F12E-CDF1A920A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F8375AE0-C627-F5FA-C335-EED2DA6B28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517ED524-A72F-A8F2-51AE-85D18D1877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161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7E39D073-29FC-5656-F701-67BA57C77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07A5F5C0-FA81-11C5-B443-B57AA0510B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03A92075-83D2-B126-9D47-2AB194990F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868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9B1207E2-FFAA-D9CF-1C2B-A9449FC87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9BA41E7-D6FC-31E3-E596-DA62EDCF39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E46209D7-EDB2-02F2-A85A-D8F96FCF44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7935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69F9D48C-52EC-6DE4-F27C-0332643B3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C69D3E3D-0471-A51B-D4C1-B6CC670450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C872A51-1601-E94D-C718-D1F33185ED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5402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D8EF6AE2-8750-0119-D02D-96B2A4ED2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FCE0B0C0-45B1-16FC-81CB-F5D3510F7A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160FDC55-9838-2CCC-8028-633EEEE26A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6659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38775751-74AB-59B2-043B-61B67835A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09AB1BB1-75F6-3FBB-BF90-B7BE6C4DD7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42EF33A1-F5EC-2D6D-32FD-BB301A4D0B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7879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CE94DF78-0D5F-B6C3-0CA2-DE361A1D8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E593B1FE-1F66-8975-C06B-9510EACDC1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32B22215-7EEE-8FB9-3A73-52737C1CED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19840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EB7EA301-EE46-B231-7979-86D376A00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DCF41390-C35F-EAD9-F498-E79A89E049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AFA9C8B1-901D-D0A6-6235-B9DF44BCC0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96770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64769CE8-0C41-5E3C-53BF-C35E14CE3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114BB5FE-9C4E-CFB5-08B0-052ED1EBDA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ED09399F-5AD6-8D9B-D129-1E8D9DC616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11827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F59090FE-D9B5-CBC1-BB6E-E752C117A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43FEF931-91AC-6444-79BD-6A9621374F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D7CB09A9-5A04-1321-225D-4067D9CA86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79298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285FD79B-1FAE-ADB0-2972-ACC4BF4CB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CE1795B-F659-71F9-2648-201960041F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F1D3335-DBB5-F552-447D-5FD3576ED7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586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4A42D28C-7B8E-4D2C-3BE1-3899C443B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2B2FACAC-5563-6A74-2381-6D358008E7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EA88CAE2-C95E-5226-FC21-8710AD326C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3189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B95EA0DB-8834-412B-9A45-6E66A4FEA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ED5609E6-A412-867A-02BB-D8253AE9C5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58FE2F5-1420-3204-6701-49097214F9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81990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A175A19E-6724-936F-71EE-5EA7EF2F5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481A18CE-4E96-7A79-FA80-890B2A9806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2D642B06-8F74-12F0-27F7-DA33557C76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56554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8D57F1AD-F09E-3650-D8BF-BDB25ABD2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FE7BFE9-28E5-A6D8-6746-10E26733EF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13BC6374-F22C-E1FC-2EF5-E31F5F1F35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22842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99A46BBD-3129-FAA2-4B83-BD37033FA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CE5805BA-976F-AF06-B4DB-77F1030FED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0F16F24D-0F54-1D1F-66E0-8375924D9D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5419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51C1DA14-52E7-3EA0-68AC-FFA9EBFE4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9FAF7629-4E84-5995-6305-75E957C47B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2A7D79D3-E42C-AFC1-71EF-7681573820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8566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AE48222D-0289-9EA2-643E-6CBBD6C6A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4AE8463A-AB32-6848-B1F3-AB8195E92F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EF67C662-0CB5-2C77-B719-4A3D99914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527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914A6B20-20F9-01FD-CBDB-964A4436B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4E833E83-E239-0034-F730-690337B022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38CB4BC9-4D96-B86C-F2A3-C339491BDA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5336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C0C6DEA4-9E61-687E-B12D-FA1CDCD9B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EA89E3EA-E986-CFEE-15AF-260B081E77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2D120B10-95F6-EBFA-135A-59134C7E56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39189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5CD21AFC-6B47-98EB-D8DB-F9E234C849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E0F5784E-EAD0-3E4F-1B7B-C0040C9062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D738AC12-A4CE-E71B-C6A8-937729F7A1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606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495050"/>
            <a:ext cx="91440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10" name="Google Shape;10;p2"/>
          <p:cNvGrpSpPr/>
          <p:nvPr/>
        </p:nvGrpSpPr>
        <p:grpSpPr>
          <a:xfrm>
            <a:off x="130250" y="143975"/>
            <a:ext cx="8896225" cy="232500"/>
            <a:chOff x="130250" y="143975"/>
            <a:chExt cx="8896225" cy="232500"/>
          </a:xfrm>
        </p:grpSpPr>
        <p:sp>
          <p:nvSpPr>
            <p:cNvPr id="11" name="Google Shape;11;p2"/>
            <p:cNvSpPr/>
            <p:nvPr/>
          </p:nvSpPr>
          <p:spPr>
            <a:xfrm>
              <a:off x="7586775" y="143975"/>
              <a:ext cx="143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30250" y="143975"/>
              <a:ext cx="4899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36200" y="2030100"/>
            <a:ext cx="5871600" cy="1610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3225" y="4133000"/>
            <a:ext cx="7717500" cy="4710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i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32"/>
          <p:cNvGrpSpPr/>
          <p:nvPr/>
        </p:nvGrpSpPr>
        <p:grpSpPr>
          <a:xfrm>
            <a:off x="0" y="-99"/>
            <a:ext cx="9144000" cy="4952524"/>
            <a:chOff x="0" y="-99"/>
            <a:chExt cx="9144000" cy="4952524"/>
          </a:xfrm>
        </p:grpSpPr>
        <p:grpSp>
          <p:nvGrpSpPr>
            <p:cNvPr id="277" name="Google Shape;277;p32"/>
            <p:cNvGrpSpPr/>
            <p:nvPr/>
          </p:nvGrpSpPr>
          <p:grpSpPr>
            <a:xfrm flipH="1">
              <a:off x="0" y="-99"/>
              <a:ext cx="9144000" cy="4952524"/>
              <a:chOff x="0" y="-99"/>
              <a:chExt cx="9144000" cy="4952524"/>
            </a:xfrm>
          </p:grpSpPr>
          <p:sp>
            <p:nvSpPr>
              <p:cNvPr id="278" name="Google Shape;278;p32"/>
              <p:cNvSpPr/>
              <p:nvPr/>
            </p:nvSpPr>
            <p:spPr>
              <a:xfrm rot="10800000" flipH="1">
                <a:off x="0" y="-99"/>
                <a:ext cx="9144000" cy="1227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ideon Roman"/>
                  <a:ea typeface="Gideon Roman"/>
                  <a:cs typeface="Gideon Roman"/>
                  <a:sym typeface="Gideon Roman"/>
                </a:endParaRPr>
              </a:p>
            </p:txBody>
          </p:sp>
          <p:sp>
            <p:nvSpPr>
              <p:cNvPr id="279" name="Google Shape;279;p32"/>
              <p:cNvSpPr/>
              <p:nvPr/>
            </p:nvSpPr>
            <p:spPr>
              <a:xfrm>
                <a:off x="316450" y="4719925"/>
                <a:ext cx="23379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80" name="Google Shape;280;p32"/>
              <p:cNvSpPr/>
              <p:nvPr/>
            </p:nvSpPr>
            <p:spPr>
              <a:xfrm>
                <a:off x="2852600" y="4719925"/>
                <a:ext cx="7197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sp>
          <p:nvSpPr>
            <p:cNvPr id="281" name="Google Shape;281;p32"/>
            <p:cNvSpPr txBox="1"/>
            <p:nvPr/>
          </p:nvSpPr>
          <p:spPr>
            <a:xfrm>
              <a:off x="239651" y="10325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33"/>
          <p:cNvGrpSpPr/>
          <p:nvPr/>
        </p:nvGrpSpPr>
        <p:grpSpPr>
          <a:xfrm>
            <a:off x="42624" y="7350"/>
            <a:ext cx="9098800" cy="5128800"/>
            <a:chOff x="42624" y="7350"/>
            <a:chExt cx="9098800" cy="5128800"/>
          </a:xfrm>
        </p:grpSpPr>
        <p:grpSp>
          <p:nvGrpSpPr>
            <p:cNvPr id="284" name="Google Shape;284;p33"/>
            <p:cNvGrpSpPr/>
            <p:nvPr/>
          </p:nvGrpSpPr>
          <p:grpSpPr>
            <a:xfrm flipH="1">
              <a:off x="42624" y="7350"/>
              <a:ext cx="9098800" cy="5128800"/>
              <a:chOff x="0" y="7350"/>
              <a:chExt cx="9098800" cy="5128800"/>
            </a:xfrm>
          </p:grpSpPr>
          <p:sp>
            <p:nvSpPr>
              <p:cNvPr id="285" name="Google Shape;285;p33"/>
              <p:cNvSpPr/>
              <p:nvPr/>
            </p:nvSpPr>
            <p:spPr>
              <a:xfrm>
                <a:off x="4402300" y="4818231"/>
                <a:ext cx="46965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86" name="Google Shape;286;p33"/>
              <p:cNvSpPr/>
              <p:nvPr/>
            </p:nvSpPr>
            <p:spPr>
              <a:xfrm rot="10800000" flipH="1">
                <a:off x="0" y="7350"/>
                <a:ext cx="713100" cy="5128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ideon Roman"/>
                  <a:ea typeface="Gideon Roman"/>
                  <a:cs typeface="Gideon Roman"/>
                  <a:sym typeface="Gideon Roman"/>
                </a:endParaRPr>
              </a:p>
            </p:txBody>
          </p:sp>
        </p:grpSp>
        <p:sp>
          <p:nvSpPr>
            <p:cNvPr id="287" name="Google Shape;287;p33"/>
            <p:cNvSpPr txBox="1"/>
            <p:nvPr/>
          </p:nvSpPr>
          <p:spPr>
            <a:xfrm>
              <a:off x="239651" y="383705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6"/>
          <p:cNvGrpSpPr/>
          <p:nvPr/>
        </p:nvGrpSpPr>
        <p:grpSpPr>
          <a:xfrm>
            <a:off x="-50" y="2586950"/>
            <a:ext cx="9430000" cy="2569500"/>
            <a:chOff x="-50" y="2586950"/>
            <a:chExt cx="9430000" cy="2569500"/>
          </a:xfrm>
        </p:grpSpPr>
        <p:sp>
          <p:nvSpPr>
            <p:cNvPr id="43" name="Google Shape;43;p6"/>
            <p:cNvSpPr/>
            <p:nvPr/>
          </p:nvSpPr>
          <p:spPr>
            <a:xfrm flipH="1">
              <a:off x="8583050" y="2586950"/>
              <a:ext cx="846900" cy="2569500"/>
            </a:xfrm>
            <a:prstGeom prst="round1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-50" y="4583625"/>
              <a:ext cx="9144000" cy="57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6"/>
            <p:cNvSpPr txBox="1"/>
            <p:nvPr/>
          </p:nvSpPr>
          <p:spPr>
            <a:xfrm flipH="1">
              <a:off x="37617" y="3663711"/>
              <a:ext cx="5892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 flipH="1">
              <a:off x="170628" y="4767417"/>
              <a:ext cx="143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/>
          <p:nvPr/>
        </p:nvSpPr>
        <p:spPr>
          <a:xfrm rot="10800000" flipH="1">
            <a:off x="0" y="2469299"/>
            <a:ext cx="9144000" cy="267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ideon Roman"/>
              <a:ea typeface="Gideon Roman"/>
              <a:cs typeface="Gideon Roman"/>
              <a:sym typeface="Gideon Roman"/>
            </a:endParaRPr>
          </a:p>
        </p:txBody>
      </p:sp>
      <p:sp>
        <p:nvSpPr>
          <p:cNvPr id="58" name="Google Shape;58;p8"/>
          <p:cNvSpPr/>
          <p:nvPr/>
        </p:nvSpPr>
        <p:spPr>
          <a:xfrm flipH="1">
            <a:off x="54050" y="143975"/>
            <a:ext cx="14397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9" name="Google Shape;59;p8"/>
          <p:cNvSpPr/>
          <p:nvPr/>
        </p:nvSpPr>
        <p:spPr>
          <a:xfrm flipH="1">
            <a:off x="1706425" y="143975"/>
            <a:ext cx="4899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1969350" y="2265325"/>
            <a:ext cx="5205300" cy="190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/>
          <p:nvPr/>
        </p:nvSpPr>
        <p:spPr>
          <a:xfrm>
            <a:off x="1227750" y="101050"/>
            <a:ext cx="66885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4" name="Google Shape;74;p11"/>
          <p:cNvSpPr/>
          <p:nvPr/>
        </p:nvSpPr>
        <p:spPr>
          <a:xfrm>
            <a:off x="-50" y="3923625"/>
            <a:ext cx="9144000" cy="123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 flipH="1">
            <a:off x="7597500" y="4788700"/>
            <a:ext cx="14397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6" name="Google Shape;76;p11"/>
          <p:cNvSpPr/>
          <p:nvPr/>
        </p:nvSpPr>
        <p:spPr>
          <a:xfrm flipH="1">
            <a:off x="257225" y="4160725"/>
            <a:ext cx="22725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7" name="Google Shape;77;p11"/>
          <p:cNvSpPr txBox="1"/>
          <p:nvPr/>
        </p:nvSpPr>
        <p:spPr>
          <a:xfrm flipH="1">
            <a:off x="418617" y="539511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accen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accen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78" name="Google Shape;7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68325"/>
            <a:ext cx="6576000" cy="148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75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1"/>
          </p:nvPr>
        </p:nvSpPr>
        <p:spPr>
          <a:xfrm>
            <a:off x="1284000" y="3148188"/>
            <a:ext cx="6576000" cy="49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4"/>
          <p:cNvGrpSpPr/>
          <p:nvPr/>
        </p:nvGrpSpPr>
        <p:grpSpPr>
          <a:xfrm>
            <a:off x="-1335800" y="300"/>
            <a:ext cx="10479804" cy="6596275"/>
            <a:chOff x="-1335800" y="300"/>
            <a:chExt cx="10479804" cy="6596275"/>
          </a:xfrm>
        </p:grpSpPr>
        <p:sp>
          <p:nvSpPr>
            <p:cNvPr id="101" name="Google Shape;101;p14"/>
            <p:cNvSpPr/>
            <p:nvPr/>
          </p:nvSpPr>
          <p:spPr>
            <a:xfrm flipH="1">
              <a:off x="66101" y="108500"/>
              <a:ext cx="12855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 rot="10800000">
              <a:off x="8464805" y="300"/>
              <a:ext cx="679200" cy="514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-1335800" y="4156375"/>
              <a:ext cx="2358600" cy="244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04" name="Google Shape;104;p14"/>
            <p:cNvSpPr txBox="1"/>
            <p:nvPr/>
          </p:nvSpPr>
          <p:spPr>
            <a:xfrm flipH="1">
              <a:off x="13742" y="387111"/>
              <a:ext cx="5892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  <p:sp>
        <p:nvSpPr>
          <p:cNvPr id="105" name="Google Shape;105;p14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2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23"/>
          <p:cNvGrpSpPr/>
          <p:nvPr/>
        </p:nvGrpSpPr>
        <p:grpSpPr>
          <a:xfrm>
            <a:off x="-24594" y="600"/>
            <a:ext cx="10447400" cy="6451582"/>
            <a:chOff x="-24594" y="600"/>
            <a:chExt cx="10447400" cy="6451582"/>
          </a:xfrm>
        </p:grpSpPr>
        <p:sp>
          <p:nvSpPr>
            <p:cNvPr id="170" name="Google Shape;170;p23"/>
            <p:cNvSpPr/>
            <p:nvPr/>
          </p:nvSpPr>
          <p:spPr>
            <a:xfrm rot="10800000">
              <a:off x="-24594" y="600"/>
              <a:ext cx="4986300" cy="514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7897106" y="3838882"/>
              <a:ext cx="2525700" cy="2613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72" name="Google Shape;172;p23"/>
            <p:cNvSpPr/>
            <p:nvPr/>
          </p:nvSpPr>
          <p:spPr>
            <a:xfrm flipH="1">
              <a:off x="220425" y="4756650"/>
              <a:ext cx="13086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73" name="Google Shape;173;p23"/>
            <p:cNvSpPr txBox="1"/>
            <p:nvPr/>
          </p:nvSpPr>
          <p:spPr>
            <a:xfrm>
              <a:off x="8131674" y="16320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’’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174" name="Google Shape;174;p23"/>
            <p:cNvSpPr/>
            <p:nvPr/>
          </p:nvSpPr>
          <p:spPr>
            <a:xfrm flipH="1">
              <a:off x="220525" y="4371500"/>
              <a:ext cx="9396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75" name="Google Shape;175;p23"/>
          <p:cNvSpPr txBox="1">
            <a:spLocks noGrp="1"/>
          </p:cNvSpPr>
          <p:nvPr>
            <p:ph type="title"/>
          </p:nvPr>
        </p:nvSpPr>
        <p:spPr>
          <a:xfrm>
            <a:off x="1843438" y="1411825"/>
            <a:ext cx="2845200" cy="116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1"/>
          </p:nvPr>
        </p:nvSpPr>
        <p:spPr>
          <a:xfrm>
            <a:off x="1843438" y="2501975"/>
            <a:ext cx="2845200" cy="12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24"/>
          <p:cNvGrpSpPr/>
          <p:nvPr/>
        </p:nvGrpSpPr>
        <p:grpSpPr>
          <a:xfrm>
            <a:off x="0" y="4150800"/>
            <a:ext cx="9144000" cy="992700"/>
            <a:chOff x="0" y="4150800"/>
            <a:chExt cx="9144000" cy="992700"/>
          </a:xfrm>
        </p:grpSpPr>
        <p:sp>
          <p:nvSpPr>
            <p:cNvPr id="179" name="Google Shape;179;p24"/>
            <p:cNvSpPr/>
            <p:nvPr/>
          </p:nvSpPr>
          <p:spPr>
            <a:xfrm rot="10800000" flipH="1">
              <a:off x="0" y="4150800"/>
              <a:ext cx="9144000" cy="99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217150" y="4719925"/>
              <a:ext cx="17730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217150" y="4371500"/>
              <a:ext cx="1226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82" name="Google Shape;182;p24"/>
          <p:cNvSpPr txBox="1">
            <a:spLocks noGrp="1"/>
          </p:cNvSpPr>
          <p:nvPr>
            <p:ph type="subTitle" idx="1"/>
          </p:nvPr>
        </p:nvSpPr>
        <p:spPr>
          <a:xfrm>
            <a:off x="4923123" y="2725676"/>
            <a:ext cx="2777100" cy="11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subTitle" idx="2"/>
          </p:nvPr>
        </p:nvSpPr>
        <p:spPr>
          <a:xfrm>
            <a:off x="1443773" y="2725678"/>
            <a:ext cx="2777100" cy="11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3"/>
          </p:nvPr>
        </p:nvSpPr>
        <p:spPr>
          <a:xfrm>
            <a:off x="1443773" y="2264600"/>
            <a:ext cx="277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subTitle" idx="4"/>
          </p:nvPr>
        </p:nvSpPr>
        <p:spPr>
          <a:xfrm>
            <a:off x="4923127" y="2264600"/>
            <a:ext cx="277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25"/>
          <p:cNvGrpSpPr/>
          <p:nvPr/>
        </p:nvGrpSpPr>
        <p:grpSpPr>
          <a:xfrm>
            <a:off x="0" y="-99"/>
            <a:ext cx="9144000" cy="4952524"/>
            <a:chOff x="0" y="-99"/>
            <a:chExt cx="9144000" cy="4952524"/>
          </a:xfrm>
        </p:grpSpPr>
        <p:sp>
          <p:nvSpPr>
            <p:cNvPr id="189" name="Google Shape;189;p25"/>
            <p:cNvSpPr/>
            <p:nvPr/>
          </p:nvSpPr>
          <p:spPr>
            <a:xfrm rot="10800000" flipH="1">
              <a:off x="0" y="-99"/>
              <a:ext cx="9144000" cy="1227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90" name="Google Shape;190;p25"/>
            <p:cNvSpPr/>
            <p:nvPr/>
          </p:nvSpPr>
          <p:spPr>
            <a:xfrm>
              <a:off x="316450" y="4719925"/>
              <a:ext cx="23379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" name="Google Shape;191;p25"/>
            <p:cNvSpPr/>
            <p:nvPr/>
          </p:nvSpPr>
          <p:spPr>
            <a:xfrm>
              <a:off x="2852600" y="4719925"/>
              <a:ext cx="71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92" name="Google Shape;192;p25"/>
          <p:cNvSpPr txBox="1">
            <a:spLocks noGrp="1"/>
          </p:cNvSpPr>
          <p:nvPr>
            <p:ph type="subTitle" idx="1"/>
          </p:nvPr>
        </p:nvSpPr>
        <p:spPr>
          <a:xfrm>
            <a:off x="4985198" y="1406325"/>
            <a:ext cx="2947800" cy="30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5"/>
          <p:cNvSpPr txBox="1">
            <a:spLocks noGrp="1"/>
          </p:cNvSpPr>
          <p:nvPr>
            <p:ph type="subTitle" idx="2"/>
          </p:nvPr>
        </p:nvSpPr>
        <p:spPr>
          <a:xfrm>
            <a:off x="1211002" y="1406325"/>
            <a:ext cx="2947800" cy="30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5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7" r:id="rId4"/>
    <p:sldLayoutId id="2147483658" r:id="rId5"/>
    <p:sldLayoutId id="2147483660" r:id="rId6"/>
    <p:sldLayoutId id="2147483669" r:id="rId7"/>
    <p:sldLayoutId id="2147483670" r:id="rId8"/>
    <p:sldLayoutId id="2147483671" r:id="rId9"/>
    <p:sldLayoutId id="2147483678" r:id="rId10"/>
    <p:sldLayoutId id="214748367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 txBox="1">
            <a:spLocks noGrp="1"/>
          </p:cNvSpPr>
          <p:nvPr>
            <p:ph type="ctrTitle"/>
          </p:nvPr>
        </p:nvSpPr>
        <p:spPr>
          <a:xfrm>
            <a:off x="1636200" y="2030100"/>
            <a:ext cx="5871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dirty="0">
                <a:solidFill>
                  <a:schemeClr val="lt1"/>
                </a:solidFill>
              </a:rPr>
              <a:t>Detekcija logičkih anomalija u 2D slikama pomoću f-AnoGAN modela</a:t>
            </a:r>
          </a:p>
        </p:txBody>
      </p:sp>
      <p:sp>
        <p:nvSpPr>
          <p:cNvPr id="299" name="Google Shape;299;p37"/>
          <p:cNvSpPr txBox="1">
            <a:spLocks noGrp="1"/>
          </p:cNvSpPr>
          <p:nvPr>
            <p:ph type="subTitle" idx="1"/>
          </p:nvPr>
        </p:nvSpPr>
        <p:spPr>
          <a:xfrm>
            <a:off x="713250" y="3960684"/>
            <a:ext cx="7717500" cy="6950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Analiza </a:t>
            </a:r>
            <a:r>
              <a:rPr lang="en-US" dirty="0" err="1"/>
              <a:t>koda</a:t>
            </a:r>
            <a:r>
              <a:rPr lang="en-US" dirty="0"/>
              <a:t>, </a:t>
            </a:r>
            <a:r>
              <a:rPr lang="en-US" dirty="0" err="1"/>
              <a:t>arhitektura</a:t>
            </a:r>
            <a:r>
              <a:rPr lang="en-US" dirty="0"/>
              <a:t> </a:t>
            </a:r>
            <a:r>
              <a:rPr lang="en-US" dirty="0" err="1"/>
              <a:t>modela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metoda</a:t>
            </a:r>
            <a:r>
              <a:rPr lang="en-US" dirty="0"/>
              <a:t> za </a:t>
            </a:r>
            <a:r>
              <a:rPr lang="en-US" dirty="0" err="1"/>
              <a:t>evaluaciju</a:t>
            </a:r>
            <a:r>
              <a:rPr lang="en-US" dirty="0"/>
              <a:t> </a:t>
            </a:r>
            <a:r>
              <a:rPr lang="en-US" dirty="0" err="1"/>
              <a:t>anomalija</a:t>
            </a:r>
            <a:endParaRPr lang="en-US" dirty="0"/>
          </a:p>
        </p:txBody>
      </p:sp>
      <p:cxnSp>
        <p:nvCxnSpPr>
          <p:cNvPr id="300" name="Google Shape;300;p37">
            <a:hlinkClick r:id="" action="ppaction://hlinkshowjump?jump=nextslide"/>
          </p:cNvPr>
          <p:cNvCxnSpPr/>
          <p:nvPr/>
        </p:nvCxnSpPr>
        <p:spPr>
          <a:xfrm>
            <a:off x="7290675" y="436850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01" name="Google Shape;301;p37"/>
          <p:cNvSpPr txBox="1"/>
          <p:nvPr/>
        </p:nvSpPr>
        <p:spPr>
          <a:xfrm>
            <a:off x="4277400" y="835300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0B95765A-9960-E60A-74D4-95C2834AF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CCCF286-11CA-E86F-0320-89C7ECBF3AEC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5EEE681-E1D8-310E-800F-D14944B01A02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745C4CB-4D6C-CEE2-7D02-997E561D0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209" y="403320"/>
            <a:ext cx="6137038" cy="255835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3F1CEFB-9D65-6DA9-7704-735FE7CD1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7209" y="3112004"/>
            <a:ext cx="6137038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alpha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torch.rand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(batch,1,1,1) —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radi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interpolaciju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prostorno-kanalno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interpolates.requires_grad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_(True) —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potrebna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autograd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za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gradijente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po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ulazu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d_interpolates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, _ = D(interpolates) — D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vraća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scalar + features.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grad_outputs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ones_like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d_interpolates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)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autograd.grad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(...)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dobijaju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∂D/∂x.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gradient_norm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gradients.view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(batch,-1).norm(2,dim=1) — norma po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uzorku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gp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= ((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gradient_norm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- 1)**2).mean() —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ovo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se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množi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λ (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cfg.lambda_gp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)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dodaje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d_loss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3224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24CC1672-60B9-6B08-C689-6509086C5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794CECD-79A5-C4E3-E979-50E3E08EADAF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E8F389A-4B35-D0F1-4D4C-310EDD78EC6B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B27D930-B94D-E6E3-7035-BC145A3BE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17" y="95386"/>
            <a:ext cx="7792537" cy="226726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3DF1A023-AA5F-4F50-20B5-17F4DE1ED0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17" y="2460125"/>
            <a:ext cx="7792537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dirty="0">
                <a:latin typeface="Gideon Roman" panose="020B0604020202020204" charset="0"/>
              </a:rPr>
              <a:t>Ovo je </a:t>
            </a:r>
            <a:r>
              <a:rPr lang="en-US" b="1" dirty="0" err="1">
                <a:latin typeface="Gideon Roman" panose="020B0604020202020204" charset="0"/>
              </a:rPr>
              <a:t>inicijalizacija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težina</a:t>
            </a:r>
            <a:r>
              <a:rPr lang="en-US" dirty="0">
                <a:latin typeface="Gideon Roman" panose="020B0604020202020204" charset="0"/>
              </a:rPr>
              <a:t> - </a:t>
            </a:r>
            <a:r>
              <a:rPr lang="en-US" dirty="0" err="1">
                <a:latin typeface="Gideon Roman" panose="020B0604020202020204" charset="0"/>
              </a:rPr>
              <a:t>postavlja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početne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vrednosti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parametara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neuralne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mreže</a:t>
            </a:r>
            <a:r>
              <a:rPr lang="en-US" dirty="0">
                <a:latin typeface="Gideon Roman" panose="020B0604020202020204" charset="0"/>
              </a:rPr>
              <a:t> pre </a:t>
            </a:r>
            <a:r>
              <a:rPr lang="en-US" dirty="0" err="1">
                <a:latin typeface="Gideon Roman" panose="020B0604020202020204" charset="0"/>
              </a:rPr>
              <a:t>nego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što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počne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treniranje</a:t>
            </a:r>
            <a:r>
              <a:rPr lang="en-US" dirty="0">
                <a:latin typeface="Gideon Roman" panose="020B0604020202020204" charset="0"/>
              </a:rPr>
              <a:t>.</a:t>
            </a:r>
          </a:p>
          <a:p>
            <a:r>
              <a:rPr lang="en-US" dirty="0">
                <a:latin typeface="Gideon Roman" panose="020B0604020202020204" charset="0"/>
              </a:rPr>
              <a:t>GAN-</a:t>
            </a:r>
            <a:r>
              <a:rPr lang="en-US" dirty="0" err="1">
                <a:latin typeface="Gideon Roman" panose="020B0604020202020204" charset="0"/>
              </a:rPr>
              <a:t>ovi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su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izuzetno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osetljivi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na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inicijalizaciju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dirty="0" err="1">
                <a:latin typeface="Gideon Roman" panose="020B0604020202020204" charset="0"/>
              </a:rPr>
              <a:t>Loša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inicijalizacija</a:t>
            </a:r>
            <a:r>
              <a:rPr lang="en-US" dirty="0">
                <a:latin typeface="Gideon Roman" panose="020B0604020202020204" charset="0"/>
              </a:rPr>
              <a:t> → </a:t>
            </a:r>
            <a:r>
              <a:rPr lang="en-US" dirty="0" err="1">
                <a:latin typeface="Gideon Roman" panose="020B0604020202020204" charset="0"/>
              </a:rPr>
              <a:t>nestabilno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treniranje</a:t>
            </a:r>
            <a:r>
              <a:rPr lang="en-US" dirty="0">
                <a:latin typeface="Gideon Roman" panose="020B0604020202020204" charset="0"/>
              </a:rPr>
              <a:t> → </a:t>
            </a:r>
            <a:r>
              <a:rPr lang="en-US" b="1" dirty="0">
                <a:latin typeface="Gideon Roman" panose="020B0604020202020204" charset="0"/>
              </a:rPr>
              <a:t>mode collapse</a:t>
            </a:r>
            <a:r>
              <a:rPr lang="en-US" dirty="0">
                <a:latin typeface="Gideon Roman" panose="020B0604020202020204" charset="0"/>
              </a:rPr>
              <a:t> (generator </a:t>
            </a:r>
            <a:r>
              <a:rPr lang="en-US" dirty="0" err="1">
                <a:latin typeface="Gideon Roman" panose="020B0604020202020204" charset="0"/>
              </a:rPr>
              <a:t>proizvodi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iste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slike</a:t>
            </a:r>
            <a:r>
              <a:rPr lang="en-US" dirty="0">
                <a:latin typeface="Gideon Roman" panose="020B0604020202020204" charset="0"/>
              </a:rPr>
              <a:t>)</a:t>
            </a:r>
          </a:p>
          <a:p>
            <a:r>
              <a:rPr lang="en-US" dirty="0">
                <a:latin typeface="Gideon Roman" panose="020B0604020202020204" charset="0"/>
              </a:rPr>
              <a:t>Ova </a:t>
            </a:r>
            <a:r>
              <a:rPr lang="en-US" dirty="0" err="1">
                <a:latin typeface="Gideon Roman" panose="020B0604020202020204" charset="0"/>
              </a:rPr>
              <a:t>specifična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inicijalizacija</a:t>
            </a:r>
            <a:r>
              <a:rPr lang="en-US" dirty="0">
                <a:latin typeface="Gideon Roman" panose="020B0604020202020204" charset="0"/>
              </a:rPr>
              <a:t> je </a:t>
            </a:r>
            <a:r>
              <a:rPr lang="en-US" dirty="0" err="1">
                <a:latin typeface="Gideon Roman" panose="020B0604020202020204" charset="0"/>
              </a:rPr>
              <a:t>iz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>
                <a:latin typeface="Gideon Roman" panose="020B0604020202020204" charset="0"/>
              </a:rPr>
              <a:t>DCGAN rada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pokazala</a:t>
            </a:r>
            <a:r>
              <a:rPr lang="en-US" dirty="0">
                <a:latin typeface="Gideon Roman" panose="020B0604020202020204" charset="0"/>
              </a:rPr>
              <a:t> se </a:t>
            </a:r>
            <a:r>
              <a:rPr lang="en-US" dirty="0" err="1">
                <a:latin typeface="Gideon Roman" panose="020B0604020202020204" charset="0"/>
              </a:rPr>
              <a:t>kao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najbolja</a:t>
            </a:r>
            <a:r>
              <a:rPr lang="en-US" dirty="0">
                <a:latin typeface="Gideon Roman" panose="020B0604020202020204" charset="0"/>
              </a:rPr>
              <a:t> za GAN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 err="1">
                <a:solidFill>
                  <a:schemeClr val="tx1"/>
                </a:solidFill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nicijalizujemo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konvolucione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filtere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iz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normalne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distribucije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(μ=0, σ=0.02),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normalizacione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γ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parametre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blizu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1.0.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Zašto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: dobro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inicijalizovanje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pomaže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stabilnosti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GAN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treninga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sprječava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eksploziju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/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ispadanje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gradijenata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u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početnim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epohama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3496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3862E4A2-9074-8FCA-C689-F3F80A180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C37D4057-5B3B-4185-EA50-CC582217DA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Trening</a:t>
            </a:r>
            <a:r>
              <a:rPr lang="en-US" dirty="0"/>
              <a:t> </a:t>
            </a:r>
            <a:r>
              <a:rPr lang="en-US" dirty="0" err="1"/>
              <a:t>petlja</a:t>
            </a:r>
            <a:r>
              <a:rPr lang="en-US" dirty="0"/>
              <a:t> (</a:t>
            </a:r>
            <a:r>
              <a:rPr lang="en-US" dirty="0" err="1"/>
              <a:t>n_critic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g_loss</a:t>
            </a:r>
            <a:r>
              <a:rPr lang="en-US" dirty="0"/>
              <a:t>)</a:t>
            </a:r>
            <a:endParaRPr lang="pl-PL" dirty="0"/>
          </a:p>
        </p:txBody>
      </p:sp>
      <p:sp>
        <p:nvSpPr>
          <p:cNvPr id="356" name="Google Shape;356;p42">
            <a:extLst>
              <a:ext uri="{FF2B5EF4-FFF2-40B4-BE49-F238E27FC236}">
                <a16:creationId xmlns:a16="http://schemas.microsoft.com/office/drawing/2014/main" id="{767F67D2-FD47-FB17-CBF2-61B006B7A6F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3277" y="2071868"/>
            <a:ext cx="7237395" cy="23890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 err="1"/>
              <a:t>Standardni</a:t>
            </a:r>
            <a:r>
              <a:rPr lang="en-US" dirty="0"/>
              <a:t> pattern: </a:t>
            </a:r>
            <a:r>
              <a:rPr lang="en-US" dirty="0" err="1"/>
              <a:t>ažurira</a:t>
            </a:r>
            <a:r>
              <a:rPr lang="en-US" dirty="0"/>
              <a:t> se </a:t>
            </a:r>
            <a:r>
              <a:rPr lang="en-US" dirty="0" err="1"/>
              <a:t>n_critic</a:t>
            </a:r>
            <a:r>
              <a:rPr lang="en-US" dirty="0"/>
              <a:t> puta </a:t>
            </a:r>
            <a:r>
              <a:rPr lang="en-US" dirty="0" err="1"/>
              <a:t>diskriminator</a:t>
            </a:r>
            <a:r>
              <a:rPr lang="en-US" dirty="0"/>
              <a:t> </a:t>
            </a:r>
            <a:r>
              <a:rPr lang="en-US" dirty="0" err="1"/>
              <a:t>prije</a:t>
            </a:r>
            <a:r>
              <a:rPr lang="en-US" dirty="0"/>
              <a:t> </a:t>
            </a:r>
            <a:r>
              <a:rPr lang="en-US" dirty="0" err="1"/>
              <a:t>svakog</a:t>
            </a:r>
            <a:r>
              <a:rPr lang="en-US" dirty="0"/>
              <a:t> generator update-a.</a:t>
            </a:r>
          </a:p>
          <a:p>
            <a:endParaRPr lang="en-US" dirty="0"/>
          </a:p>
          <a:p>
            <a:r>
              <a:rPr lang="en-US" b="1" dirty="0" err="1"/>
              <a:t>Primarni</a:t>
            </a:r>
            <a:r>
              <a:rPr lang="en-US" b="1" dirty="0"/>
              <a:t> </a:t>
            </a:r>
            <a:r>
              <a:rPr lang="en-US" b="1" dirty="0" err="1"/>
              <a:t>cilj</a:t>
            </a:r>
            <a:r>
              <a:rPr lang="en-US" b="1" dirty="0"/>
              <a:t>:</a:t>
            </a:r>
            <a:r>
              <a:rPr lang="en-US" dirty="0"/>
              <a:t> </a:t>
            </a:r>
            <a:r>
              <a:rPr lang="en-US" dirty="0" err="1"/>
              <a:t>Diskriminator</a:t>
            </a:r>
            <a:r>
              <a:rPr lang="en-US" dirty="0"/>
              <a:t> mora </a:t>
            </a:r>
            <a:r>
              <a:rPr lang="en-US" dirty="0" err="1"/>
              <a:t>postati</a:t>
            </a:r>
            <a:r>
              <a:rPr lang="en-US" dirty="0"/>
              <a:t> </a:t>
            </a:r>
            <a:r>
              <a:rPr lang="en-US" b="1" dirty="0" err="1"/>
              <a:t>dobar</a:t>
            </a:r>
            <a:r>
              <a:rPr lang="en-US" b="1" dirty="0"/>
              <a:t> estimator Wasserstein distance</a:t>
            </a:r>
            <a:r>
              <a:rPr lang="en-US" dirty="0"/>
              <a:t> </a:t>
            </a:r>
            <a:r>
              <a:rPr lang="en-US" dirty="0" err="1"/>
              <a:t>prije</a:t>
            </a:r>
            <a:r>
              <a:rPr lang="en-US" dirty="0"/>
              <a:t> </a:t>
            </a:r>
            <a:r>
              <a:rPr lang="en-US" dirty="0" err="1"/>
              <a:t>nego</a:t>
            </a:r>
            <a:r>
              <a:rPr lang="en-US" dirty="0"/>
              <a:t> </a:t>
            </a:r>
            <a:r>
              <a:rPr lang="en-US" dirty="0" err="1"/>
              <a:t>što</a:t>
            </a:r>
            <a:r>
              <a:rPr lang="en-US" dirty="0"/>
              <a:t> generator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koristiti</a:t>
            </a:r>
            <a:r>
              <a:rPr lang="en-US" dirty="0"/>
              <a:t> </a:t>
            </a:r>
            <a:r>
              <a:rPr lang="en-US" dirty="0" err="1"/>
              <a:t>njegove</a:t>
            </a:r>
            <a:r>
              <a:rPr lang="en-US" dirty="0"/>
              <a:t> </a:t>
            </a:r>
            <a:r>
              <a:rPr lang="en-US" dirty="0" err="1"/>
              <a:t>gradijente</a:t>
            </a:r>
            <a:r>
              <a:rPr lang="en-US" dirty="0"/>
              <a:t> za </a:t>
            </a:r>
            <a:r>
              <a:rPr lang="en-US" dirty="0" err="1"/>
              <a:t>poboljšanje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Analogija</a:t>
            </a:r>
            <a:r>
              <a:rPr lang="en-US" b="1" dirty="0"/>
              <a:t>:</a:t>
            </a:r>
            <a:r>
              <a:rPr lang="en-US" dirty="0"/>
              <a:t> </a:t>
            </a:r>
            <a:r>
              <a:rPr lang="en-US" dirty="0" err="1"/>
              <a:t>Zamislite</a:t>
            </a:r>
            <a:r>
              <a:rPr lang="en-US" dirty="0"/>
              <a:t> da </a:t>
            </a:r>
            <a:r>
              <a:rPr lang="en-US" dirty="0" err="1"/>
              <a:t>kritik</a:t>
            </a:r>
            <a:r>
              <a:rPr lang="en-US" dirty="0"/>
              <a:t> </a:t>
            </a:r>
            <a:r>
              <a:rPr lang="en-US" dirty="0" err="1"/>
              <a:t>uči</a:t>
            </a:r>
            <a:r>
              <a:rPr lang="en-US" dirty="0"/>
              <a:t> da </a:t>
            </a:r>
            <a:r>
              <a:rPr lang="en-US" dirty="0" err="1"/>
              <a:t>ocjenjuje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(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profesor</a:t>
            </a:r>
            <a:r>
              <a:rPr lang="en-US" dirty="0"/>
              <a:t>), a generator</a:t>
            </a:r>
          </a:p>
          <a:p>
            <a:r>
              <a:rPr lang="en-US" dirty="0" err="1"/>
              <a:t>pokušava</a:t>
            </a:r>
            <a:r>
              <a:rPr lang="en-US" dirty="0"/>
              <a:t> da </a:t>
            </a:r>
            <a:r>
              <a:rPr lang="en-US" dirty="0" err="1"/>
              <a:t>nacrta</a:t>
            </a:r>
            <a:r>
              <a:rPr lang="en-US" dirty="0"/>
              <a:t> </a:t>
            </a:r>
            <a:r>
              <a:rPr lang="en-US" dirty="0" err="1"/>
              <a:t>sliku</a:t>
            </a:r>
            <a:r>
              <a:rPr lang="en-US" dirty="0"/>
              <a:t> (</a:t>
            </a:r>
            <a:r>
              <a:rPr lang="en-US" dirty="0" err="1"/>
              <a:t>kao</a:t>
            </a:r>
            <a:r>
              <a:rPr lang="en-US" dirty="0"/>
              <a:t> student). </a:t>
            </a:r>
            <a:r>
              <a:rPr lang="en-US" dirty="0" err="1"/>
              <a:t>Studentu</a:t>
            </a:r>
            <a:r>
              <a:rPr lang="en-US" dirty="0"/>
              <a:t> je </a:t>
            </a:r>
            <a:r>
              <a:rPr lang="en-US" dirty="0" err="1"/>
              <a:t>korisnije</a:t>
            </a:r>
            <a:r>
              <a:rPr lang="en-US" dirty="0"/>
              <a:t> </a:t>
            </a:r>
            <a:r>
              <a:rPr lang="en-US" dirty="0" err="1"/>
              <a:t>dobijati</a:t>
            </a:r>
            <a:r>
              <a:rPr lang="en-US" dirty="0"/>
              <a:t> </a:t>
            </a:r>
            <a:r>
              <a:rPr lang="en-US" dirty="0" err="1"/>
              <a:t>povratne</a:t>
            </a:r>
            <a:endParaRPr lang="en-US" dirty="0"/>
          </a:p>
          <a:p>
            <a:r>
              <a:rPr lang="en-US" dirty="0" err="1"/>
              <a:t>informacije</a:t>
            </a:r>
            <a:r>
              <a:rPr lang="en-US" dirty="0"/>
              <a:t> od </a:t>
            </a:r>
            <a:r>
              <a:rPr lang="en-US" b="1" dirty="0" err="1"/>
              <a:t>iskusnog</a:t>
            </a:r>
            <a:r>
              <a:rPr lang="en-US" b="1" dirty="0"/>
              <a:t> </a:t>
            </a:r>
            <a:r>
              <a:rPr lang="en-US" b="1" dirty="0" err="1"/>
              <a:t>profesora</a:t>
            </a:r>
            <a:r>
              <a:rPr lang="en-US" dirty="0"/>
              <a:t> </a:t>
            </a:r>
            <a:r>
              <a:rPr lang="en-US" dirty="0" err="1"/>
              <a:t>nego</a:t>
            </a:r>
            <a:r>
              <a:rPr lang="en-US" dirty="0"/>
              <a:t> od </a:t>
            </a:r>
            <a:r>
              <a:rPr lang="en-US" dirty="0" err="1"/>
              <a:t>nekoga</a:t>
            </a:r>
            <a:r>
              <a:rPr lang="en-US" dirty="0"/>
              <a:t> ko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uči</a:t>
            </a:r>
            <a:r>
              <a:rPr lang="en-US" dirty="0"/>
              <a:t> da </a:t>
            </a:r>
            <a:r>
              <a:rPr lang="en-US" dirty="0" err="1"/>
              <a:t>ocjenjuje</a:t>
            </a:r>
            <a:r>
              <a:rPr lang="en-US" dirty="0"/>
              <a:t>.</a:t>
            </a:r>
          </a:p>
          <a:p>
            <a:pPr marL="0" indent="0"/>
            <a:endParaRPr lang="en-US" dirty="0"/>
          </a:p>
          <a:p>
            <a:pPr marL="0" indent="0"/>
            <a:endParaRPr lang="en-US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8B7ABE0-5E8B-359B-25DA-A2EDF1E3CCB6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CFD42C0-F980-35B2-D275-F961ABB0FA1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173903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AD538200-AFB5-556B-B475-890002124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>
            <a:extLst>
              <a:ext uri="{FF2B5EF4-FFF2-40B4-BE49-F238E27FC236}">
                <a16:creationId xmlns:a16="http://schemas.microsoft.com/office/drawing/2014/main" id="{EEFB16CC-33CB-0D16-F20E-42DEE61345B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991725" y="854245"/>
            <a:ext cx="2978211" cy="36297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 err="1"/>
              <a:t>Unutar</a:t>
            </a:r>
            <a:r>
              <a:rPr lang="en-US" dirty="0"/>
              <a:t> </a:t>
            </a:r>
            <a:r>
              <a:rPr lang="en-US" dirty="0" err="1"/>
              <a:t>petlje</a:t>
            </a:r>
            <a:r>
              <a:rPr lang="en-US" dirty="0"/>
              <a:t>: </a:t>
            </a:r>
            <a:r>
              <a:rPr lang="en-US" dirty="0" err="1"/>
              <a:t>Izračun</a:t>
            </a:r>
            <a:r>
              <a:rPr lang="en-US" dirty="0"/>
              <a:t> </a:t>
            </a:r>
            <a:r>
              <a:rPr lang="en-US" dirty="0" err="1"/>
              <a:t>d_loss</a:t>
            </a:r>
            <a:r>
              <a:rPr lang="en-US" dirty="0"/>
              <a:t> (E[fake] - E[real] + </a:t>
            </a:r>
            <a:r>
              <a:rPr lang="el-GR" dirty="0"/>
              <a:t>λ </a:t>
            </a:r>
            <a:r>
              <a:rPr lang="en-US" dirty="0"/>
              <a:t>GP) → </a:t>
            </a:r>
            <a:r>
              <a:rPr lang="en-US" dirty="0" err="1"/>
              <a:t>d_loss.backward</a:t>
            </a:r>
            <a:r>
              <a:rPr lang="en-US" dirty="0"/>
              <a:t>() → </a:t>
            </a:r>
            <a:r>
              <a:rPr lang="en-US" dirty="0" err="1"/>
              <a:t>opt_D.step</a:t>
            </a:r>
            <a:r>
              <a:rPr lang="en-US" dirty="0"/>
              <a:t>()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 err="1"/>
              <a:t>Svakih</a:t>
            </a:r>
            <a:r>
              <a:rPr lang="en-US" dirty="0"/>
              <a:t> </a:t>
            </a:r>
            <a:r>
              <a:rPr lang="en-US" dirty="0" err="1"/>
              <a:t>n_critic</a:t>
            </a:r>
            <a:r>
              <a:rPr lang="en-US" dirty="0"/>
              <a:t> </a:t>
            </a:r>
            <a:r>
              <a:rPr lang="en-US" dirty="0" err="1"/>
              <a:t>iteracija</a:t>
            </a:r>
            <a:r>
              <a:rPr lang="en-US" dirty="0"/>
              <a:t>: </a:t>
            </a:r>
          </a:p>
          <a:p>
            <a:pPr marL="0" indent="0"/>
            <a:r>
              <a:rPr lang="en-US" dirty="0"/>
              <a:t>update generator-a: </a:t>
            </a:r>
          </a:p>
          <a:p>
            <a:pPr marL="0" indent="0"/>
            <a:r>
              <a:rPr lang="en-US" dirty="0" err="1"/>
              <a:t>g_loss</a:t>
            </a:r>
            <a:r>
              <a:rPr lang="en-US" dirty="0"/>
              <a:t> = -D(G(z)).mean() → </a:t>
            </a:r>
            <a:r>
              <a:rPr lang="en-US" dirty="0" err="1"/>
              <a:t>g_loss.backward</a:t>
            </a:r>
            <a:r>
              <a:rPr lang="en-US" dirty="0"/>
              <a:t>() → </a:t>
            </a:r>
            <a:r>
              <a:rPr lang="en-US" dirty="0" err="1"/>
              <a:t>opt_G.step</a:t>
            </a:r>
            <a:r>
              <a:rPr lang="en-US" dirty="0"/>
              <a:t>()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 err="1"/>
              <a:t>Rangiranje</a:t>
            </a:r>
            <a:r>
              <a:rPr lang="en-US" dirty="0"/>
              <a:t>: </a:t>
            </a:r>
            <a:r>
              <a:rPr lang="en-US" dirty="0" err="1"/>
              <a:t>kritičar</a:t>
            </a:r>
            <a:r>
              <a:rPr lang="en-US" dirty="0"/>
              <a:t> </a:t>
            </a:r>
            <a:r>
              <a:rPr lang="en-US" dirty="0" err="1"/>
              <a:t>trenira</a:t>
            </a:r>
            <a:r>
              <a:rPr lang="en-US" dirty="0"/>
              <a:t> da </a:t>
            </a:r>
            <a:r>
              <a:rPr lang="en-US" dirty="0" err="1"/>
              <a:t>tačno</a:t>
            </a:r>
            <a:r>
              <a:rPr lang="en-US" dirty="0"/>
              <a:t> </a:t>
            </a:r>
            <a:r>
              <a:rPr lang="en-US" dirty="0" err="1"/>
              <a:t>procjeni</a:t>
            </a:r>
            <a:r>
              <a:rPr lang="en-US" dirty="0"/>
              <a:t> Wasserstein </a:t>
            </a:r>
            <a:r>
              <a:rPr lang="en-US" dirty="0" err="1"/>
              <a:t>razliku</a:t>
            </a:r>
            <a:r>
              <a:rPr lang="en-US" dirty="0"/>
              <a:t>; generator </a:t>
            </a:r>
            <a:r>
              <a:rPr lang="en-US" dirty="0" err="1"/>
              <a:t>trenira</a:t>
            </a:r>
            <a:r>
              <a:rPr lang="en-US" dirty="0"/>
              <a:t> da </a:t>
            </a:r>
            <a:r>
              <a:rPr lang="en-US" dirty="0" err="1"/>
              <a:t>poveća</a:t>
            </a:r>
            <a:r>
              <a:rPr lang="en-US" dirty="0"/>
              <a:t> D(G(z)).</a:t>
            </a:r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278A035-DAA7-9F10-51AE-5DE13D9456AD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5EDEEF7F-5E22-9267-BD9F-9D2211237637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49EE335-A3BC-0AC0-B8C8-D6568A457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63" y="645706"/>
            <a:ext cx="5595845" cy="3732697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2D1CA21-5906-659C-7CB4-CD083117D2B7}"/>
              </a:ext>
            </a:extLst>
          </p:cNvPr>
          <p:cNvCxnSpPr/>
          <p:nvPr/>
        </p:nvCxnSpPr>
        <p:spPr>
          <a:xfrm flipV="1">
            <a:off x="3698240" y="1131147"/>
            <a:ext cx="1517227" cy="10905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9869DD76-CEEF-2C5D-5954-75F1580F8021}"/>
              </a:ext>
            </a:extLst>
          </p:cNvPr>
          <p:cNvSpPr/>
          <p:nvPr/>
        </p:nvSpPr>
        <p:spPr>
          <a:xfrm>
            <a:off x="5310293" y="589280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Wasserstein distance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94866CB-5434-9572-9B20-79DDEE693381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761653" y="2512054"/>
            <a:ext cx="835795" cy="596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E22BDEB-9595-AE38-CEC3-CC9025828E13}"/>
              </a:ext>
            </a:extLst>
          </p:cNvPr>
          <p:cNvSpPr/>
          <p:nvPr/>
        </p:nvSpPr>
        <p:spPr>
          <a:xfrm>
            <a:off x="5597448" y="2243243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Gradient penalty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0CDC3C0-26B6-99DA-45C5-17EF01260AC5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2838027" y="2628176"/>
            <a:ext cx="2227714" cy="7244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C0C1E89-617D-0A8B-8163-4B6C4D898279}"/>
              </a:ext>
            </a:extLst>
          </p:cNvPr>
          <p:cNvSpPr/>
          <p:nvPr/>
        </p:nvSpPr>
        <p:spPr>
          <a:xfrm>
            <a:off x="5065741" y="3024129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Ukupni</a:t>
            </a:r>
            <a:r>
              <a:rPr lang="en-US" dirty="0"/>
              <a:t> </a:t>
            </a:r>
            <a:r>
              <a:rPr lang="en-US" dirty="0" err="1"/>
              <a:t>gubitak</a:t>
            </a:r>
            <a:r>
              <a:rPr lang="en-US" dirty="0"/>
              <a:t> </a:t>
            </a:r>
            <a:r>
              <a:rPr lang="en-US" dirty="0" err="1"/>
              <a:t>diskriminatora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7F1CB1-F228-6AEF-0ABC-895ACD62F710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2736427" y="3982720"/>
            <a:ext cx="894079" cy="2704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EE599-445F-F8D7-E52C-F1BF0A89837E}"/>
              </a:ext>
            </a:extLst>
          </p:cNvPr>
          <p:cNvSpPr/>
          <p:nvPr/>
        </p:nvSpPr>
        <p:spPr>
          <a:xfrm>
            <a:off x="3630506" y="3924651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Ukupni</a:t>
            </a:r>
            <a:r>
              <a:rPr lang="en-US" dirty="0"/>
              <a:t> </a:t>
            </a:r>
            <a:r>
              <a:rPr lang="en-US" dirty="0" err="1"/>
              <a:t>gubitak</a:t>
            </a:r>
            <a:r>
              <a:rPr lang="en-US" dirty="0"/>
              <a:t> </a:t>
            </a:r>
            <a:r>
              <a:rPr lang="en-US" dirty="0" err="1"/>
              <a:t>generatora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3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0" build="p"/>
      <p:bldP spid="4" grpId="0" animBg="1"/>
      <p:bldP spid="6" grpId="0" animBg="1"/>
      <p:bldP spid="11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A2654CE6-7588-0BA0-8904-316B337CE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9026FEEC-03B2-16B6-7808-D2300F6187FF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30B13CC-1214-22C3-C9EB-31CFEA5ED014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231F565-50AE-92B3-860D-40A77AEB3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" y="1049975"/>
            <a:ext cx="2675353" cy="2675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E2F6B5-13A5-377F-4323-9B09833EF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187" y="1049975"/>
            <a:ext cx="2675358" cy="26753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C76C58-3B9B-6AAB-AD2B-750E222C09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4346" y="1049975"/>
            <a:ext cx="2675358" cy="2675358"/>
          </a:xfrm>
          <a:prstGeom prst="rect">
            <a:avLst/>
          </a:prstGeom>
        </p:spPr>
      </p:pic>
      <p:cxnSp>
        <p:nvCxnSpPr>
          <p:cNvPr id="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B1AF2C3-D9D1-EA5A-49AB-5F89FDD19001}"/>
              </a:ext>
            </a:extLst>
          </p:cNvPr>
          <p:cNvCxnSpPr/>
          <p:nvPr/>
        </p:nvCxnSpPr>
        <p:spPr>
          <a:xfrm>
            <a:off x="2779191" y="2392510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0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2EFA59E7-790A-1139-4338-3ED9584E8E70}"/>
              </a:ext>
            </a:extLst>
          </p:cNvPr>
          <p:cNvCxnSpPr>
            <a:cxnSpLocks/>
          </p:cNvCxnSpPr>
          <p:nvPr/>
        </p:nvCxnSpPr>
        <p:spPr>
          <a:xfrm>
            <a:off x="5957091" y="2385737"/>
            <a:ext cx="38597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1542236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51FBE8CD-72BA-4193-58A5-E2C75A800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FA23A573-B685-6BF9-1A85-388D2DB355EE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0CF9B21-258D-70B2-7838-5FCA5CE38649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30984B9-3BB0-B841-1916-8BC4BC56E7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7945" y="389606"/>
            <a:ext cx="4325476" cy="4262888"/>
          </a:xfrm>
          <a:prstGeom prst="rect">
            <a:avLst/>
          </a:prstGeom>
        </p:spPr>
      </p:pic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C748B074-58D8-DF40-F98B-AAC59F34F8AF}"/>
              </a:ext>
            </a:extLst>
          </p:cNvPr>
          <p:cNvCxnSpPr>
            <a:cxnSpLocks/>
          </p:cNvCxnSpPr>
          <p:nvPr/>
        </p:nvCxnSpPr>
        <p:spPr>
          <a:xfrm>
            <a:off x="5113421" y="224606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39E3AAA-8A7C-EBE0-63C0-A8C6294B2C92}"/>
              </a:ext>
            </a:extLst>
          </p:cNvPr>
          <p:cNvSpPr txBox="1"/>
          <p:nvPr/>
        </p:nvSpPr>
        <p:spPr>
          <a:xfrm>
            <a:off x="6144791" y="630238"/>
            <a:ext cx="244541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Arhitektura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enkodera</a:t>
            </a:r>
            <a:r>
              <a:rPr lang="en-US" sz="1200" dirty="0">
                <a:latin typeface="Gideon Roman" panose="020B0604020202020204" charset="0"/>
              </a:rPr>
              <a:t> je </a:t>
            </a:r>
            <a:r>
              <a:rPr lang="en-US" sz="1200" dirty="0" err="1">
                <a:latin typeface="Gideon Roman" panose="020B0604020202020204" charset="0"/>
              </a:rPr>
              <a:t>simetrična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generatoru</a:t>
            </a:r>
            <a:r>
              <a:rPr lang="en-US" sz="1200" dirty="0">
                <a:latin typeface="Gideon Roman" panose="020B0604020202020204" charset="0"/>
              </a:rPr>
              <a:t>: </a:t>
            </a:r>
          </a:p>
          <a:p>
            <a:r>
              <a:rPr lang="en-US" sz="1200" dirty="0" err="1">
                <a:latin typeface="Gideon Roman" panose="020B0604020202020204" charset="0"/>
              </a:rPr>
              <a:t>niz</a:t>
            </a:r>
            <a:r>
              <a:rPr lang="en-US" sz="1200" dirty="0">
                <a:latin typeface="Gideon Roman" panose="020B0604020202020204" charset="0"/>
              </a:rPr>
              <a:t> Conv2d </a:t>
            </a:r>
            <a:r>
              <a:rPr lang="en-US" sz="1200" dirty="0" err="1">
                <a:latin typeface="Gideon Roman" panose="020B0604020202020204" charset="0"/>
              </a:rPr>
              <a:t>sa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InstanceNorm</a:t>
            </a:r>
            <a:r>
              <a:rPr lang="en-US" sz="1200" dirty="0">
                <a:latin typeface="Gideon Roman" panose="020B0604020202020204" charset="0"/>
              </a:rPr>
              <a:t> + </a:t>
            </a:r>
            <a:r>
              <a:rPr lang="en-US" sz="1200" dirty="0" err="1">
                <a:latin typeface="Gideon Roman" panose="020B0604020202020204" charset="0"/>
              </a:rPr>
              <a:t>LeakyReLU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kraju</a:t>
            </a:r>
            <a:r>
              <a:rPr lang="en-US" sz="1200" dirty="0">
                <a:latin typeface="Gideon Roman" panose="020B0604020202020204" charset="0"/>
              </a:rPr>
              <a:t> fc u latent dim </a:t>
            </a:r>
            <a:r>
              <a:rPr lang="en-US" sz="1200" dirty="0" err="1">
                <a:latin typeface="Gideon Roman" panose="020B0604020202020204" charset="0"/>
              </a:rPr>
              <a:t>nz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tanh.</a:t>
            </a:r>
          </a:p>
          <a:p>
            <a:endParaRPr lang="en-US" sz="1200" dirty="0">
              <a:latin typeface="Gideon Roman" panose="020B0604020202020204" charset="0"/>
            </a:endParaRPr>
          </a:p>
          <a:p>
            <a:r>
              <a:rPr lang="en-US" sz="1200" dirty="0">
                <a:latin typeface="Gideon Roman" panose="020B0604020202020204" charset="0"/>
              </a:rPr>
              <a:t>tanh </a:t>
            </a:r>
            <a:r>
              <a:rPr lang="en-US" sz="1200" dirty="0" err="1">
                <a:latin typeface="Gideon Roman" panose="020B0604020202020204" charset="0"/>
              </a:rPr>
              <a:t>ograničava</a:t>
            </a:r>
            <a:r>
              <a:rPr lang="en-US" sz="1200" dirty="0">
                <a:latin typeface="Gideon Roman" panose="020B0604020202020204" charset="0"/>
              </a:rPr>
              <a:t> z-</a:t>
            </a:r>
            <a:r>
              <a:rPr lang="en-US" sz="1200" dirty="0" err="1">
                <a:latin typeface="Gideon Roman" panose="020B0604020202020204" charset="0"/>
              </a:rPr>
              <a:t>vrednosti</a:t>
            </a:r>
            <a:r>
              <a:rPr lang="en-US" sz="1200" dirty="0">
                <a:latin typeface="Gideon Roman" panose="020B0604020202020204" charset="0"/>
              </a:rPr>
              <a:t> u (−1,1) — </a:t>
            </a:r>
            <a:r>
              <a:rPr lang="en-US" sz="1200" dirty="0" err="1">
                <a:latin typeface="Gideon Roman" panose="020B0604020202020204" charset="0"/>
              </a:rPr>
              <a:t>empirijski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pomaže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jer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latentni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prostor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tokom</a:t>
            </a:r>
            <a:r>
              <a:rPr lang="en-US" sz="1200" dirty="0">
                <a:latin typeface="Gideon Roman" panose="020B0604020202020204" charset="0"/>
              </a:rPr>
              <a:t> G </a:t>
            </a:r>
            <a:r>
              <a:rPr lang="en-US" sz="1200" dirty="0" err="1">
                <a:latin typeface="Gideon Roman" panose="020B0604020202020204" charset="0"/>
              </a:rPr>
              <a:t>treniranja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pokriva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centralnu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zonu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normalne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distribucije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  <a:p>
            <a:endParaRPr lang="en-US" sz="1200" dirty="0">
              <a:latin typeface="Gideon Roman" panose="020B0604020202020204" charset="0"/>
            </a:endParaRPr>
          </a:p>
          <a:p>
            <a:r>
              <a:rPr lang="en-US" sz="1200" dirty="0" err="1">
                <a:latin typeface="Gideon Roman" panose="020B0604020202020204" charset="0"/>
              </a:rPr>
              <a:t>Trening</a:t>
            </a:r>
            <a:r>
              <a:rPr lang="en-US" sz="1200" dirty="0">
                <a:latin typeface="Gideon Roman" panose="020B0604020202020204" charset="0"/>
              </a:rPr>
              <a:t>: </a:t>
            </a:r>
            <a:r>
              <a:rPr lang="en-US" sz="1200" dirty="0" err="1">
                <a:latin typeface="Gideon Roman" panose="020B0604020202020204" charset="0"/>
              </a:rPr>
              <a:t>opt_E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minimizuje</a:t>
            </a:r>
            <a:r>
              <a:rPr lang="en-US" sz="1200" dirty="0">
                <a:latin typeface="Gideon Roman" panose="020B0604020202020204" charset="0"/>
              </a:rPr>
              <a:t> </a:t>
            </a:r>
          </a:p>
          <a:p>
            <a:r>
              <a:rPr lang="en-US" sz="1200" dirty="0">
                <a:latin typeface="Gideon Roman" panose="020B0604020202020204" charset="0"/>
              </a:rPr>
              <a:t>loss = </a:t>
            </a:r>
            <a:r>
              <a:rPr lang="en-US" sz="1200" dirty="0" err="1">
                <a:latin typeface="Gideon Roman" panose="020B0604020202020204" charset="0"/>
              </a:rPr>
              <a:t>loss_rec</a:t>
            </a:r>
            <a:r>
              <a:rPr lang="en-US" sz="1200" dirty="0">
                <a:latin typeface="Gideon Roman" panose="020B0604020202020204" charset="0"/>
              </a:rPr>
              <a:t> + kappa * </a:t>
            </a:r>
            <a:r>
              <a:rPr lang="en-US" sz="1200" dirty="0" err="1">
                <a:latin typeface="Gideon Roman" panose="020B0604020202020204" charset="0"/>
              </a:rPr>
              <a:t>fm_loss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gdje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fm_loss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sumira</a:t>
            </a:r>
            <a:r>
              <a:rPr lang="en-US" sz="1200" dirty="0">
                <a:latin typeface="Gideon Roman" panose="020B0604020202020204" charset="0"/>
              </a:rPr>
              <a:t> MSE </a:t>
            </a:r>
            <a:r>
              <a:rPr lang="en-US" sz="1200" dirty="0" err="1">
                <a:latin typeface="Gideon Roman" panose="020B0604020202020204" charset="0"/>
              </a:rPr>
              <a:t>između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flattenovanih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diskriminatornih</a:t>
            </a:r>
            <a:r>
              <a:rPr lang="en-US" sz="1200" dirty="0">
                <a:latin typeface="Gideon Roman" panose="020B0604020202020204" charset="0"/>
              </a:rPr>
              <a:t> feature </a:t>
            </a:r>
            <a:r>
              <a:rPr lang="en-US" sz="1200" dirty="0" err="1">
                <a:latin typeface="Gideon Roman" panose="020B0604020202020204" charset="0"/>
              </a:rPr>
              <a:t>mapa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8619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2B02B7B8-8DC6-4619-4724-F8549A3AE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5FA69E0-90D6-2F15-FE35-95FF4D63C217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4EBBE23-A146-E33D-D9F5-C4536AFFC78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C3E45652-3610-8FDB-43EB-A3161FC03926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5354053" y="1181241"/>
                <a:ext cx="3374818" cy="278101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b="1" dirty="0"/>
                  <a:t>Reconstruction Loss (</a:t>
                </a:r>
                <a:r>
                  <a:rPr lang="en-US" b="1" dirty="0" err="1"/>
                  <a:t>L_rec</a:t>
                </a:r>
                <a:r>
                  <a:rPr lang="en-US" b="1" dirty="0"/>
                  <a:t>)</a:t>
                </a:r>
                <a:endParaRPr lang="en-US" dirty="0"/>
              </a:p>
              <a:p>
                <a:r>
                  <a:rPr lang="en-US" dirty="0" err="1"/>
                  <a:t>loss_rec</a:t>
                </a:r>
                <a:r>
                  <a:rPr lang="en-US" dirty="0"/>
                  <a:t> = </a:t>
                </a:r>
                <a:r>
                  <a:rPr lang="en-US" dirty="0" err="1"/>
                  <a:t>F.mse_loss</a:t>
                </a:r>
                <a:r>
                  <a:rPr lang="en-US" dirty="0"/>
                  <a:t>(recon, </a:t>
                </a:r>
                <a:r>
                  <a:rPr lang="en-US" dirty="0" err="1"/>
                  <a:t>imgs</a:t>
                </a:r>
                <a:r>
                  <a:rPr lang="en-US" dirty="0"/>
                  <a:t>)</a:t>
                </a:r>
              </a:p>
              <a:p>
                <a:r>
                  <a:rPr lang="en-US" b="1" dirty="0" err="1"/>
                  <a:t>Matematički</a:t>
                </a:r>
                <a:r>
                  <a:rPr lang="en-US" b="1" dirty="0"/>
                  <a:t>:</a:t>
                </a:r>
                <a:endParaRPr lang="en-US" dirty="0"/>
              </a:p>
              <a:p>
                <a:r>
                  <a:rPr lang="en-US" dirty="0" err="1"/>
                  <a:t>L_rec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r>
                          <a:rPr lang="en-US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lang="en-US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 err="1"/>
                  <a:t>gde</a:t>
                </a:r>
                <a:r>
                  <a:rPr lang="en-US" dirty="0"/>
                  <a:t>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 je </a:t>
                </a:r>
                <a:r>
                  <a:rPr lang="en-US" dirty="0" err="1"/>
                  <a:t>ulazna</a:t>
                </a:r>
                <a:r>
                  <a:rPr lang="en-US" dirty="0"/>
                  <a:t> </a:t>
                </a:r>
                <a:r>
                  <a:rPr lang="en-US" dirty="0" err="1"/>
                  <a:t>slika</a:t>
                </a:r>
                <a:endParaRPr lang="en-US" dirty="0"/>
              </a:p>
              <a:p>
                <a:r>
                  <a:rPr lang="en-US" b="1" dirty="0" err="1"/>
                  <a:t>Značenje</a:t>
                </a:r>
                <a:r>
                  <a:rPr lang="en-US" b="1" dirty="0"/>
                  <a:t>:</a:t>
                </a:r>
                <a:endParaRPr lang="en-US" dirty="0"/>
              </a:p>
              <a:p>
                <a:pPr lvl="0"/>
                <a:r>
                  <a:rPr lang="en-US" dirty="0" err="1"/>
                  <a:t>Kažnjava</a:t>
                </a:r>
                <a:r>
                  <a:rPr lang="en-US" dirty="0"/>
                  <a:t> </a:t>
                </a:r>
                <a:r>
                  <a:rPr lang="en-US" dirty="0" err="1"/>
                  <a:t>razlike</a:t>
                </a:r>
                <a:r>
                  <a:rPr lang="en-US" dirty="0"/>
                  <a:t> </a:t>
                </a:r>
                <a:r>
                  <a:rPr lang="en-US" dirty="0" err="1"/>
                  <a:t>između</a:t>
                </a:r>
                <a:r>
                  <a:rPr lang="en-US" dirty="0"/>
                  <a:t> </a:t>
                </a:r>
                <a:r>
                  <a:rPr lang="en-US" dirty="0" err="1"/>
                  <a:t>originala</a:t>
                </a:r>
                <a:r>
                  <a:rPr lang="en-US" dirty="0"/>
                  <a:t> </a:t>
                </a:r>
                <a:r>
                  <a:rPr lang="en-US" dirty="0" err="1"/>
                  <a:t>i</a:t>
                </a:r>
                <a:r>
                  <a:rPr lang="en-US" dirty="0"/>
                  <a:t> </a:t>
                </a:r>
                <a:r>
                  <a:rPr lang="en-US" dirty="0" err="1"/>
                  <a:t>rekonstrukcije</a:t>
                </a:r>
                <a:endParaRPr lang="en-US" dirty="0"/>
              </a:p>
              <a:p>
                <a:pPr lvl="0"/>
                <a:r>
                  <a:rPr lang="en-US" dirty="0"/>
                  <a:t>Za </a:t>
                </a:r>
                <a:r>
                  <a:rPr lang="en-US" b="1" dirty="0" err="1"/>
                  <a:t>normalne</a:t>
                </a:r>
                <a:r>
                  <a:rPr lang="en-US" b="1" dirty="0"/>
                  <a:t> </a:t>
                </a:r>
                <a:r>
                  <a:rPr lang="en-US" b="1" dirty="0" err="1"/>
                  <a:t>slike</a:t>
                </a:r>
                <a:r>
                  <a:rPr lang="en-US" dirty="0"/>
                  <a:t>: </a:t>
                </a:r>
                <a:r>
                  <a:rPr lang="en-US" dirty="0" err="1"/>
                  <a:t>mali</a:t>
                </a:r>
                <a:r>
                  <a:rPr lang="en-US" dirty="0"/>
                  <a:t> loss (dobra </a:t>
                </a:r>
                <a:r>
                  <a:rPr lang="en-US" dirty="0" err="1"/>
                  <a:t>rekonstrukcija</a:t>
                </a:r>
                <a:r>
                  <a:rPr lang="en-US" dirty="0"/>
                  <a:t>)</a:t>
                </a:r>
              </a:p>
              <a:p>
                <a:pPr lvl="0"/>
                <a:r>
                  <a:rPr lang="en-US" dirty="0"/>
                  <a:t>Za </a:t>
                </a:r>
                <a:r>
                  <a:rPr lang="en-US" b="1" dirty="0" err="1"/>
                  <a:t>anomalne</a:t>
                </a:r>
                <a:r>
                  <a:rPr lang="en-US" b="1" dirty="0"/>
                  <a:t> </a:t>
                </a:r>
                <a:r>
                  <a:rPr lang="en-US" b="1" dirty="0" err="1"/>
                  <a:t>slike</a:t>
                </a:r>
                <a:r>
                  <a:rPr lang="en-US" dirty="0"/>
                  <a:t>: </a:t>
                </a:r>
                <a:r>
                  <a:rPr lang="en-US" dirty="0" err="1"/>
                  <a:t>veliki</a:t>
                </a:r>
                <a:r>
                  <a:rPr lang="en-US" dirty="0"/>
                  <a:t> loss (</a:t>
                </a:r>
                <a:r>
                  <a:rPr lang="en-US" dirty="0" err="1"/>
                  <a:t>loša</a:t>
                </a:r>
                <a:r>
                  <a:rPr lang="en-US" dirty="0"/>
                  <a:t> </a:t>
                </a:r>
                <a:r>
                  <a:rPr lang="en-US" dirty="0" err="1"/>
                  <a:t>rekonstrukcija</a:t>
                </a:r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C3E45652-3610-8FDB-43EB-A3161FC039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5354053" y="1181241"/>
                <a:ext cx="3374818" cy="2781018"/>
              </a:xfrm>
              <a:prstGeom prst="rect">
                <a:avLst/>
              </a:prstGeom>
              <a:blipFill>
                <a:blip r:embed="rId3"/>
                <a:stretch>
                  <a:fillRect b="-175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E815B634-D545-FED5-D120-8D598C0E187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5183"/>
          <a:stretch>
            <a:fillRect/>
          </a:stretch>
        </p:blipFill>
        <p:spPr>
          <a:xfrm>
            <a:off x="415129" y="750184"/>
            <a:ext cx="4470457" cy="3643132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6C40337-56F6-DF7E-9879-44DC058B27BD}"/>
              </a:ext>
            </a:extLst>
          </p:cNvPr>
          <p:cNvCxnSpPr>
            <a:cxnSpLocks/>
          </p:cNvCxnSpPr>
          <p:nvPr/>
        </p:nvCxnSpPr>
        <p:spPr>
          <a:xfrm>
            <a:off x="2736427" y="3982720"/>
            <a:ext cx="2020768" cy="1378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25A5F42B-9F22-F1ED-C783-6CC71CA9F403}"/>
              </a:ext>
            </a:extLst>
          </p:cNvPr>
          <p:cNvSpPr/>
          <p:nvPr/>
        </p:nvSpPr>
        <p:spPr>
          <a:xfrm>
            <a:off x="4757195" y="2442271"/>
            <a:ext cx="4386805" cy="24800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Gideon Roman" panose="020B0604020202020204" charset="0"/>
            </a:endParaRPr>
          </a:p>
          <a:p>
            <a:r>
              <a:rPr lang="en-US" dirty="0" err="1">
                <a:latin typeface="Gideon Roman" panose="020B0604020202020204" charset="0"/>
              </a:rPr>
              <a:t>feats_real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feats_fake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predstavljaju</a:t>
            </a:r>
            <a:r>
              <a:rPr lang="en-US" dirty="0">
                <a:latin typeface="Gideon Roman" panose="020B0604020202020204" charset="0"/>
              </a:rPr>
              <a:t> feature map-e </a:t>
            </a:r>
            <a:r>
              <a:rPr lang="en-US" dirty="0" err="1">
                <a:latin typeface="Gideon Roman" panose="020B0604020202020204" charset="0"/>
              </a:rPr>
              <a:t>iz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diskriminatora</a:t>
            </a:r>
            <a:endParaRPr lang="en-US" dirty="0">
              <a:latin typeface="Gideon Roman" panose="020B0604020202020204" charset="0"/>
            </a:endParaRPr>
          </a:p>
          <a:p>
            <a:pPr lvl="0"/>
            <a:r>
              <a:rPr lang="en-US" b="1" dirty="0">
                <a:latin typeface="Gideon Roman" panose="020B0604020202020204" charset="0"/>
              </a:rPr>
              <a:t>Flatten feature map-e: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dirty="0">
                <a:latin typeface="Gideon Roman" panose="020B0604020202020204" charset="0"/>
              </a:rPr>
              <a:t># Original: </a:t>
            </a:r>
            <a:r>
              <a:rPr lang="en-US" dirty="0" err="1">
                <a:latin typeface="Gideon Roman" panose="020B0604020202020204" charset="0"/>
              </a:rPr>
              <a:t>fr</a:t>
            </a:r>
            <a:r>
              <a:rPr lang="en-US" dirty="0">
                <a:latin typeface="Gideon Roman" panose="020B0604020202020204" charset="0"/>
              </a:rPr>
              <a:t> shape = (batch, channels, height, width) </a:t>
            </a:r>
          </a:p>
          <a:p>
            <a:r>
              <a:rPr lang="en-US" dirty="0">
                <a:latin typeface="Gideon Roman" panose="020B0604020202020204" charset="0"/>
              </a:rPr>
              <a:t># Flatten: (batch, channels*height*width)</a:t>
            </a:r>
          </a:p>
          <a:p>
            <a:r>
              <a:rPr lang="en-US" dirty="0" err="1">
                <a:latin typeface="Gideon Roman" panose="020B0604020202020204" charset="0"/>
              </a:rPr>
              <a:t>Dodajemo</a:t>
            </a:r>
            <a:r>
              <a:rPr lang="en-US" dirty="0">
                <a:latin typeface="Gideon Roman" panose="020B0604020202020204" charset="0"/>
              </a:rPr>
              <a:t> MSE za </a:t>
            </a:r>
            <a:r>
              <a:rPr lang="en-US" dirty="0" err="1">
                <a:latin typeface="Gideon Roman" panose="020B0604020202020204" charset="0"/>
              </a:rPr>
              <a:t>svaki</a:t>
            </a:r>
            <a:r>
              <a:rPr lang="en-US" dirty="0">
                <a:latin typeface="Gideon Roman" panose="020B0604020202020204" charset="0"/>
              </a:rPr>
              <a:t> od 5 feature </a:t>
            </a:r>
            <a:r>
              <a:rPr lang="en-US" dirty="0" err="1">
                <a:latin typeface="Gideon Roman" panose="020B0604020202020204" charset="0"/>
              </a:rPr>
              <a:t>nivoa</a:t>
            </a:r>
            <a:r>
              <a:rPr lang="en-US" dirty="0">
                <a:latin typeface="Gideon Roman" panose="020B0604020202020204" charset="0"/>
              </a:rPr>
              <a:t>. </a:t>
            </a:r>
            <a:r>
              <a:rPr lang="en-US" dirty="0" err="1">
                <a:latin typeface="Gideon Roman" panose="020B0604020202020204" charset="0"/>
              </a:rPr>
              <a:t>Svaki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nivo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daje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drugačiju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perspektivu</a:t>
            </a:r>
            <a:endParaRPr lang="en-US" dirty="0">
              <a:latin typeface="Gideon Roman" panose="020B0604020202020204" charset="0"/>
            </a:endParaRPr>
          </a:p>
          <a:p>
            <a:endParaRPr lang="en-US" dirty="0">
              <a:latin typeface="Gideon Roman" panose="020B0604020202020204" charset="0"/>
            </a:endParaRPr>
          </a:p>
          <a:p>
            <a:endParaRPr lang="en-US" dirty="0"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939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927BD6DF-DF02-2EFE-5F1E-CBE63C48A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D5C76448-1F0B-FC2A-3129-B72B5D7C62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Anomaly score: formula i interpretacija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DB17E3C-7408-D46B-FD1E-6F236C76B56A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F0FEF9D-7D90-B359-9BB1-3ABF3F768635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48A13ED9-4550-2AFA-626C-BF7F706841C0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07913" y="1481516"/>
                <a:ext cx="8320958" cy="218046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Pixel residual   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AR(x)</a:t>
                </a:r>
                <a:r>
                  <a:rPr lang="en-US" altLang="en-US" sz="16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alt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sSup>
                      <m:sSupPr>
                        <m:ctrlPr>
                          <a:rPr kumimoji="0" lang="en-US" alt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kumimoji="0" lang="en-US" altLang="en-US" sz="16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kumimoji="0" lang="en-US" altLang="en-US" sz="16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6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kumimoji="0" lang="en-US" altLang="en-US" sz="1600" b="0" i="1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kumimoji="0" lang="en-US" altLang="en-US" sz="1600" b="0" i="0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Discriminator feature residual: </a:t>
                </a:r>
                <a:r>
                  <a:rPr kumimoji="0" lang="en-US" altLang="en-US" sz="15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AD(x) =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altLang="en-US" sz="15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altLang="en-US" sz="15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kumimoji="0" lang="en-US" altLang="en-US" sz="15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den>
                    </m:f>
                    <m:sSup>
                      <m:sSupPr>
                        <m:ctrlPr>
                          <a:rPr kumimoji="0" lang="en-US" altLang="en-US" sz="15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kumimoji="0" lang="en-US" altLang="en-US" sz="15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kumimoji="0" lang="en-US" altLang="en-US" sz="15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5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kumimoji="0" lang="en-US" altLang="en-US" sz="15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5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  <m:d>
                                  <m:dPr>
                                    <m:ctrlPr>
                                      <a:rPr kumimoji="0" lang="en-US" altLang="en-US" sz="1500" b="0" i="1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kumimoji="0" lang="en-US" altLang="en-US" sz="1500" b="0" i="0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d>
                                      <m:dPr>
                                        <m:ctrlPr>
                                          <a:rPr kumimoji="0" lang="en-US" altLang="en-US" sz="1500" b="0" i="1" u="none" strike="noStrike" cap="none" normalizeH="0" baseline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kumimoji="0" lang="en-US" altLang="en-US" sz="1500" b="0" i="0" u="none" strike="noStrike" cap="none" normalizeH="0" baseline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kumimoji="0" lang="en-US" altLang="en-US" sz="15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Konačni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f-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AnoGAN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score: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A(x)= AR(x) +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κ⋅AD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(x). 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Tumačenje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: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veliki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AR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znači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da generator ne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može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rekonstruisati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lokaciju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—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lokalna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anomalija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;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veliki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AD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znači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da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diskriminatorovi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feature-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prostori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razlikuju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realnu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rekonstruisanu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sliku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—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semantička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/ perceptual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razlika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.</a:t>
                </a:r>
              </a:p>
            </p:txBody>
          </p:sp>
        </mc:Choice>
        <mc:Fallback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48A13ED9-4550-2AFA-626C-BF7F706841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07913" y="1481516"/>
                <a:ext cx="8320958" cy="2180469"/>
              </a:xfrm>
              <a:prstGeom prst="rect">
                <a:avLst/>
              </a:prstGeom>
              <a:blipFill>
                <a:blip r:embed="rId3"/>
                <a:stretch>
                  <a:fillRect l="-147" b="-195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2641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24116062-7756-2FF4-40FE-4D865C1A9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28972B44-C944-5A5D-6C6D-ED6D0AF0BD13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2D599F5-A086-8EBB-0B90-B4F802756491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5129358-4824-3DF7-1563-CA745C41A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8" y="2143425"/>
            <a:ext cx="9010123" cy="2265501"/>
          </a:xfrm>
          <a:prstGeom prst="rect">
            <a:avLst/>
          </a:prstGeom>
        </p:spPr>
      </p:pic>
      <p:pic>
        <p:nvPicPr>
          <p:cNvPr id="10242" name="Picture 2" descr="image_2023-12-05_154102826">
            <a:extLst>
              <a:ext uri="{FF2B5EF4-FFF2-40B4-BE49-F238E27FC236}">
                <a16:creationId xmlns:a16="http://schemas.microsoft.com/office/drawing/2014/main" id="{2F7437F9-829D-D348-C749-C1FE71693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945" y="194849"/>
            <a:ext cx="5974081" cy="194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278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8" name="Google Shape;648;p59">
            <a:hlinkClick r:id="" action="ppaction://hlinkshowjump?jump=nextslide"/>
          </p:cNvPr>
          <p:cNvCxnSpPr/>
          <p:nvPr/>
        </p:nvCxnSpPr>
        <p:spPr>
          <a:xfrm>
            <a:off x="8352934" y="4132566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49" name="Google Shape;649;p59">
            <a:hlinkClick r:id="" action="ppaction://hlinkshowjump?jump=previousslide"/>
          </p:cNvPr>
          <p:cNvCxnSpPr/>
          <p:nvPr/>
        </p:nvCxnSpPr>
        <p:spPr>
          <a:xfrm rot="10800000">
            <a:off x="125295" y="208971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Google Shape;641;p59">
            <a:extLst>
              <a:ext uri="{FF2B5EF4-FFF2-40B4-BE49-F238E27FC236}">
                <a16:creationId xmlns:a16="http://schemas.microsoft.com/office/drawing/2014/main" id="{7AE3046E-A25F-2D86-91CE-6DF464ADBF7E}"/>
              </a:ext>
            </a:extLst>
          </p:cNvPr>
          <p:cNvSpPr txBox="1">
            <a:spLocks/>
          </p:cNvSpPr>
          <p:nvPr/>
        </p:nvSpPr>
        <p:spPr>
          <a:xfrm>
            <a:off x="820432" y="591407"/>
            <a:ext cx="4075777" cy="11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r>
              <a:rPr lang="en-US" dirty="0"/>
              <a:t>Spatial Transformer</a:t>
            </a:r>
          </a:p>
        </p:txBody>
      </p:sp>
      <p:sp>
        <p:nvSpPr>
          <p:cNvPr id="3" name="Google Shape;642;p59">
            <a:extLst>
              <a:ext uri="{FF2B5EF4-FFF2-40B4-BE49-F238E27FC236}">
                <a16:creationId xmlns:a16="http://schemas.microsoft.com/office/drawing/2014/main" id="{E560047B-723A-7611-06C3-E73EC42E6CF8}"/>
              </a:ext>
            </a:extLst>
          </p:cNvPr>
          <p:cNvSpPr txBox="1">
            <a:spLocks/>
          </p:cNvSpPr>
          <p:nvPr/>
        </p:nvSpPr>
        <p:spPr>
          <a:xfrm>
            <a:off x="496222" y="2060723"/>
            <a:ext cx="4075778" cy="2225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r>
              <a:rPr lang="en-US" dirty="0"/>
              <a:t>Model koji </a:t>
            </a:r>
            <a:r>
              <a:rPr lang="en-US" dirty="0" err="1"/>
              <a:t>uči</a:t>
            </a:r>
            <a:r>
              <a:rPr lang="en-US" dirty="0"/>
              <a:t> </a:t>
            </a:r>
            <a:r>
              <a:rPr lang="en-US" dirty="0" err="1"/>
              <a:t>geometrijsku</a:t>
            </a:r>
            <a:r>
              <a:rPr lang="en-US" dirty="0"/>
              <a:t> </a:t>
            </a:r>
            <a:r>
              <a:rPr lang="en-US" dirty="0" err="1"/>
              <a:t>transformaciju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prostornu</a:t>
            </a:r>
            <a:r>
              <a:rPr lang="en-US" dirty="0"/>
              <a:t> </a:t>
            </a:r>
            <a:r>
              <a:rPr lang="en-US" dirty="0" err="1"/>
              <a:t>relaciju</a:t>
            </a:r>
            <a:r>
              <a:rPr lang="en-US" dirty="0"/>
              <a:t> </a:t>
            </a:r>
            <a:r>
              <a:rPr lang="en-US" dirty="0" err="1"/>
              <a:t>između</a:t>
            </a:r>
            <a:r>
              <a:rPr lang="en-US" dirty="0"/>
              <a:t> </a:t>
            </a:r>
            <a:r>
              <a:rPr lang="en-US" dirty="0" err="1"/>
              <a:t>regiona</a:t>
            </a:r>
            <a:r>
              <a:rPr lang="en-US" dirty="0"/>
              <a:t>; </a:t>
            </a:r>
            <a:r>
              <a:rPr lang="en-US" dirty="0" err="1"/>
              <a:t>pogodan</a:t>
            </a:r>
            <a:r>
              <a:rPr lang="en-US" dirty="0"/>
              <a:t> je za </a:t>
            </a:r>
            <a:r>
              <a:rPr lang="en-US" dirty="0" err="1"/>
              <a:t>hvatanje</a:t>
            </a:r>
            <a:r>
              <a:rPr lang="en-US" dirty="0"/>
              <a:t> </a:t>
            </a:r>
            <a:r>
              <a:rPr lang="en-US" dirty="0" err="1"/>
              <a:t>prostorne</a:t>
            </a:r>
            <a:r>
              <a:rPr lang="en-US" dirty="0"/>
              <a:t> </a:t>
            </a:r>
            <a:r>
              <a:rPr lang="en-US" dirty="0" err="1"/>
              <a:t>korespondencije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odnosa</a:t>
            </a:r>
            <a:r>
              <a:rPr lang="en-US" dirty="0"/>
              <a:t> (</a:t>
            </a:r>
            <a:r>
              <a:rPr lang="en-US" dirty="0" err="1"/>
              <a:t>koristan</a:t>
            </a:r>
            <a:r>
              <a:rPr lang="en-US" dirty="0"/>
              <a:t> za </a:t>
            </a:r>
            <a:r>
              <a:rPr lang="en-US" dirty="0" err="1"/>
              <a:t>logičke</a:t>
            </a:r>
            <a:r>
              <a:rPr lang="en-US" dirty="0"/>
              <a:t> </a:t>
            </a:r>
            <a:r>
              <a:rPr lang="en-US" dirty="0" err="1"/>
              <a:t>anomalije</a:t>
            </a:r>
            <a:r>
              <a:rPr lang="en-US" dirty="0"/>
              <a:t>).</a:t>
            </a:r>
          </a:p>
          <a:p>
            <a:r>
              <a:rPr lang="en-US" dirty="0"/>
              <a:t>Ove </a:t>
            </a:r>
            <a:r>
              <a:rPr lang="en-US" dirty="0" err="1"/>
              <a:t>globalne</a:t>
            </a:r>
            <a:r>
              <a:rPr lang="en-US" dirty="0"/>
              <a:t> </a:t>
            </a:r>
            <a:r>
              <a:rPr lang="en-US" dirty="0" err="1"/>
              <a:t>reprezentacije</a:t>
            </a:r>
            <a:r>
              <a:rPr lang="en-US" dirty="0"/>
              <a:t> </a:t>
            </a:r>
            <a:r>
              <a:rPr lang="en-US" dirty="0" err="1"/>
              <a:t>hvataju</a:t>
            </a:r>
            <a:r>
              <a:rPr lang="en-US" dirty="0"/>
              <a:t> </a:t>
            </a:r>
            <a:r>
              <a:rPr lang="en-US" dirty="0" err="1"/>
              <a:t>semantičku</a:t>
            </a:r>
            <a:r>
              <a:rPr lang="en-US" dirty="0"/>
              <a:t> </a:t>
            </a:r>
            <a:r>
              <a:rPr lang="en-US" dirty="0" err="1"/>
              <a:t>strukturu</a:t>
            </a:r>
            <a:r>
              <a:rPr lang="en-US" dirty="0"/>
              <a:t> scene.</a:t>
            </a:r>
          </a:p>
        </p:txBody>
      </p:sp>
      <p:sp>
        <p:nvSpPr>
          <p:cNvPr id="4" name="Google Shape;641;p59">
            <a:extLst>
              <a:ext uri="{FF2B5EF4-FFF2-40B4-BE49-F238E27FC236}">
                <a16:creationId xmlns:a16="http://schemas.microsoft.com/office/drawing/2014/main" id="{7E3FA126-0F9E-AD1B-1F06-9F2267E47A01}"/>
              </a:ext>
            </a:extLst>
          </p:cNvPr>
          <p:cNvSpPr txBox="1">
            <a:spLocks/>
          </p:cNvSpPr>
          <p:nvPr/>
        </p:nvSpPr>
        <p:spPr>
          <a:xfrm>
            <a:off x="3101148" y="0"/>
            <a:ext cx="3836611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r>
              <a:rPr lang="en-US" dirty="0" err="1"/>
              <a:t>Globalni</a:t>
            </a:r>
            <a:r>
              <a:rPr lang="en-US" dirty="0"/>
              <a:t>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DC4FBC-7FF6-2A10-3CA5-DF4012731975}"/>
              </a:ext>
            </a:extLst>
          </p:cNvPr>
          <p:cNvSpPr txBox="1"/>
          <p:nvPr/>
        </p:nvSpPr>
        <p:spPr>
          <a:xfrm>
            <a:off x="5433812" y="1336636"/>
            <a:ext cx="3007894" cy="2724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Ovo je 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CNN + Spatial Attention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model koji: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Ekstraktuje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feature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slike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Uči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koja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područja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su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važna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za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prostorne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odnose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Fokusira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se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ta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važna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područja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Globalno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sumira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za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finalni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feature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vektor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1FD947A-A976-E3EE-81F7-7A707CBB0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63" y="1149666"/>
            <a:ext cx="3089801" cy="24718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49D416-4401-09F3-AA50-DCBDC47B2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4342" y="512343"/>
            <a:ext cx="1219200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9DAF79-69DC-A6DE-D376-CF06171134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7296" y="524626"/>
            <a:ext cx="1219200" cy="1219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93CBD1C-9A35-5915-C223-9BCAA26132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6778" y="527674"/>
            <a:ext cx="1216152" cy="12161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50188E-6F9C-C98E-9FB9-FE74178FD0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4342" y="1948023"/>
            <a:ext cx="1216152" cy="12161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7813A9-2792-ADE9-E903-48C4B3657F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13730" y="1942598"/>
            <a:ext cx="1219200" cy="1219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56D905A-0241-4323-0088-6F43C43EE6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77296" y="1935825"/>
            <a:ext cx="1219200" cy="1219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0A09F65-F7BB-3499-0A93-63878CA425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3730" y="3359037"/>
            <a:ext cx="1219200" cy="1219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3FA91A8-E3A5-CAE3-81DD-11B376B0022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11294" y="3360570"/>
            <a:ext cx="1219200" cy="1219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D32AAA1-79FA-1B86-57ED-B3B433486AE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77296" y="3360570"/>
            <a:ext cx="1219200" cy="1219200"/>
          </a:xfrm>
          <a:prstGeom prst="rect">
            <a:avLst/>
          </a:prstGeom>
        </p:spPr>
      </p:pic>
      <p:cxnSp>
        <p:nvCxnSpPr>
          <p:cNvPr id="2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E181414-C00E-2BFA-FA9B-E327D3415B32}"/>
              </a:ext>
            </a:extLst>
          </p:cNvPr>
          <p:cNvCxnSpPr/>
          <p:nvPr/>
        </p:nvCxnSpPr>
        <p:spPr>
          <a:xfrm>
            <a:off x="3443807" y="2445822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0C655A5D-A009-D1DC-F6F5-3BBB23630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6CB68B4-3322-BFAD-F41B-246244E97D39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B8E1E36-7CFE-21C1-2830-0BB26CA8FAFA}"/>
              </a:ext>
            </a:extLst>
          </p:cNvPr>
          <p:cNvCxnSpPr/>
          <p:nvPr/>
        </p:nvCxnSpPr>
        <p:spPr>
          <a:xfrm>
            <a:off x="7620924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9DF5705-E4F1-320B-66CD-4A0BA1729F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94189" y="427186"/>
            <a:ext cx="3480653" cy="4407690"/>
          </a:xfrm>
          <a:prstGeom prst="rect">
            <a:avLst/>
          </a:prstGeom>
        </p:spPr>
      </p:pic>
      <p:cxnSp>
        <p:nvCxnSpPr>
          <p:cNvPr id="4" name="Google Shape;804;p62">
            <a:extLst>
              <a:ext uri="{FF2B5EF4-FFF2-40B4-BE49-F238E27FC236}">
                <a16:creationId xmlns:a16="http://schemas.microsoft.com/office/drawing/2014/main" id="{C142F2CE-602D-0DE0-F766-166BF0E50DC3}"/>
              </a:ext>
            </a:extLst>
          </p:cNvPr>
          <p:cNvCxnSpPr>
            <a:cxnSpLocks/>
          </p:cNvCxnSpPr>
          <p:nvPr/>
        </p:nvCxnSpPr>
        <p:spPr>
          <a:xfrm>
            <a:off x="4794502" y="119546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" name="Google Shape;804;p62">
            <a:extLst>
              <a:ext uri="{FF2B5EF4-FFF2-40B4-BE49-F238E27FC236}">
                <a16:creationId xmlns:a16="http://schemas.microsoft.com/office/drawing/2014/main" id="{249B134F-3674-496E-8403-9B26A275F816}"/>
              </a:ext>
            </a:extLst>
          </p:cNvPr>
          <p:cNvCxnSpPr>
            <a:cxnSpLocks/>
          </p:cNvCxnSpPr>
          <p:nvPr/>
        </p:nvCxnSpPr>
        <p:spPr>
          <a:xfrm>
            <a:off x="4790486" y="200960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804;p62">
            <a:extLst>
              <a:ext uri="{FF2B5EF4-FFF2-40B4-BE49-F238E27FC236}">
                <a16:creationId xmlns:a16="http://schemas.microsoft.com/office/drawing/2014/main" id="{E4DBC630-FAC9-DA86-23DF-35E96D3AF053}"/>
              </a:ext>
            </a:extLst>
          </p:cNvPr>
          <p:cNvCxnSpPr>
            <a:cxnSpLocks/>
          </p:cNvCxnSpPr>
          <p:nvPr/>
        </p:nvCxnSpPr>
        <p:spPr>
          <a:xfrm>
            <a:off x="4762410" y="2631366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8A062662-17C5-0490-0382-5A2A4E681AB3}"/>
              </a:ext>
            </a:extLst>
          </p:cNvPr>
          <p:cNvCxnSpPr>
            <a:cxnSpLocks/>
          </p:cNvCxnSpPr>
          <p:nvPr/>
        </p:nvCxnSpPr>
        <p:spPr>
          <a:xfrm>
            <a:off x="4794502" y="62997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2BC31B2-73E6-4A1F-C334-76050E5E30F5}"/>
              </a:ext>
            </a:extLst>
          </p:cNvPr>
          <p:cNvSpPr txBox="1"/>
          <p:nvPr/>
        </p:nvSpPr>
        <p:spPr>
          <a:xfrm>
            <a:off x="5687919" y="339689"/>
            <a:ext cx="25777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Ulaz</a:t>
            </a:r>
            <a:r>
              <a:rPr lang="en-US" dirty="0">
                <a:latin typeface="Gideon Roman" panose="020B0604020202020204" charset="0"/>
              </a:rPr>
              <a:t>: </a:t>
            </a:r>
            <a:r>
              <a:rPr lang="en-US" dirty="0" err="1">
                <a:latin typeface="Gideon Roman" panose="020B0604020202020204" charset="0"/>
              </a:rPr>
              <a:t>Slika</a:t>
            </a:r>
            <a:r>
              <a:rPr lang="en-US" dirty="0">
                <a:latin typeface="Gideon Roman" panose="020B0604020202020204" charset="0"/>
              </a:rPr>
              <a:t> (batch, 3, H, W)</a:t>
            </a:r>
          </a:p>
          <a:p>
            <a:r>
              <a:rPr lang="en-US" dirty="0">
                <a:latin typeface="Gideon Roman" panose="020B0604020202020204" charset="0"/>
              </a:rPr>
              <a:t>H=W=512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4DC6E8-EABE-9BD0-CB39-ECAED426E27F}"/>
              </a:ext>
            </a:extLst>
          </p:cNvPr>
          <p:cNvSpPr txBox="1"/>
          <p:nvPr/>
        </p:nvSpPr>
        <p:spPr>
          <a:xfrm>
            <a:off x="5671346" y="906962"/>
            <a:ext cx="25777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Sloj</a:t>
            </a:r>
            <a:r>
              <a:rPr lang="en-US" dirty="0">
                <a:latin typeface="Gideon Roman" panose="020B0604020202020204" charset="0"/>
              </a:rPr>
              <a:t> 1 </a:t>
            </a:r>
            <a:r>
              <a:rPr lang="en-US" dirty="0" err="1">
                <a:latin typeface="Gideon Roman" panose="020B0604020202020204" charset="0"/>
              </a:rPr>
              <a:t>vidí</a:t>
            </a:r>
            <a:r>
              <a:rPr lang="en-US" dirty="0">
                <a:latin typeface="Gideon Roman" panose="020B0604020202020204" charset="0"/>
              </a:rPr>
              <a:t>: </a:t>
            </a:r>
            <a:r>
              <a:rPr lang="en-US" dirty="0" err="1">
                <a:latin typeface="Gideon Roman" panose="020B0604020202020204" charset="0"/>
              </a:rPr>
              <a:t>Osnovne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ivice</a:t>
            </a:r>
            <a:r>
              <a:rPr lang="en-US" dirty="0">
                <a:latin typeface="Gideon Roman" panose="020B0604020202020204" charset="0"/>
              </a:rPr>
              <a:t>, </a:t>
            </a:r>
            <a:r>
              <a:rPr lang="en-US" dirty="0" err="1">
                <a:latin typeface="Gideon Roman" panose="020B0604020202020204" charset="0"/>
              </a:rPr>
              <a:t>konture</a:t>
            </a:r>
            <a:endParaRPr lang="en-US" dirty="0">
              <a:latin typeface="Gideon Roman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493ED-0A58-CEB6-F2F6-4C8C9D163E59}"/>
              </a:ext>
            </a:extLst>
          </p:cNvPr>
          <p:cNvSpPr txBox="1"/>
          <p:nvPr/>
        </p:nvSpPr>
        <p:spPr>
          <a:xfrm>
            <a:off x="5671346" y="1707168"/>
            <a:ext cx="25569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Sloj</a:t>
            </a:r>
            <a:r>
              <a:rPr lang="en-US" dirty="0">
                <a:latin typeface="Gideon Roman" panose="020B0604020202020204" charset="0"/>
              </a:rPr>
              <a:t> 2 </a:t>
            </a:r>
            <a:r>
              <a:rPr lang="en-US" dirty="0" err="1">
                <a:latin typeface="Gideon Roman" panose="020B0604020202020204" charset="0"/>
              </a:rPr>
              <a:t>vidí</a:t>
            </a:r>
            <a:r>
              <a:rPr lang="en-US" b="1" dirty="0">
                <a:latin typeface="Gideon Roman" panose="020B0604020202020204" charset="0"/>
              </a:rPr>
              <a:t>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Kombinacije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ivica</a:t>
            </a:r>
            <a:r>
              <a:rPr lang="en-US" dirty="0">
                <a:latin typeface="Gideon Roman" panose="020B0604020202020204" charset="0"/>
              </a:rPr>
              <a:t> → </a:t>
            </a:r>
            <a:r>
              <a:rPr lang="en-US" dirty="0" err="1">
                <a:latin typeface="Gideon Roman" panose="020B0604020202020204" charset="0"/>
              </a:rPr>
              <a:t>jednostavni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oblici</a:t>
            </a:r>
            <a:endParaRPr lang="en-US" dirty="0">
              <a:latin typeface="Gideon Roman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690C4B-046B-0BB2-8AC4-2E1CF2A83B5B}"/>
              </a:ext>
            </a:extLst>
          </p:cNvPr>
          <p:cNvSpPr txBox="1"/>
          <p:nvPr/>
        </p:nvSpPr>
        <p:spPr>
          <a:xfrm>
            <a:off x="5687919" y="2400198"/>
            <a:ext cx="271786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Sloj</a:t>
            </a:r>
            <a:r>
              <a:rPr lang="en-US" dirty="0">
                <a:latin typeface="Gideon Roman" panose="020B0604020202020204" charset="0"/>
              </a:rPr>
              <a:t> 3 v</a:t>
            </a:r>
            <a:r>
              <a:rPr lang="pl-PL" dirty="0">
                <a:latin typeface="Gideon Roman" panose="020B0604020202020204" charset="0"/>
              </a:rPr>
              <a:t>idí: Kompleksni prostorni odnosi, globalna struktura</a:t>
            </a:r>
            <a:endParaRPr lang="en-US" dirty="0">
              <a:latin typeface="Gideon Roman" panose="020B0604020202020204" charset="0"/>
            </a:endParaRPr>
          </a:p>
        </p:txBody>
      </p:sp>
      <p:cxnSp>
        <p:nvCxnSpPr>
          <p:cNvPr id="12" name="Google Shape;804;p62">
            <a:extLst>
              <a:ext uri="{FF2B5EF4-FFF2-40B4-BE49-F238E27FC236}">
                <a16:creationId xmlns:a16="http://schemas.microsoft.com/office/drawing/2014/main" id="{FE1DA2A5-B9A7-AA06-E6FF-8AA1B1C284C9}"/>
              </a:ext>
            </a:extLst>
          </p:cNvPr>
          <p:cNvCxnSpPr>
            <a:cxnSpLocks/>
          </p:cNvCxnSpPr>
          <p:nvPr/>
        </p:nvCxnSpPr>
        <p:spPr>
          <a:xfrm>
            <a:off x="4762410" y="3714081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D127D5C-5215-73C2-12C1-44A8F2BC644D}"/>
              </a:ext>
            </a:extLst>
          </p:cNvPr>
          <p:cNvSpPr txBox="1"/>
          <p:nvPr/>
        </p:nvSpPr>
        <p:spPr>
          <a:xfrm>
            <a:off x="5643270" y="3103054"/>
            <a:ext cx="313497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Gideon Roman" panose="020B0604020202020204" charset="0"/>
              </a:rPr>
              <a:t>1x1 </a:t>
            </a:r>
            <a:r>
              <a:rPr lang="en-US" b="1" dirty="0" err="1">
                <a:latin typeface="Gideon Roman" panose="020B0604020202020204" charset="0"/>
              </a:rPr>
              <a:t>konvolucije</a:t>
            </a:r>
            <a:r>
              <a:rPr lang="en-US" b="1" dirty="0">
                <a:latin typeface="Gideon Roman" panose="020B0604020202020204" charset="0"/>
              </a:rPr>
              <a:t>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Kombinuju</a:t>
            </a:r>
            <a:r>
              <a:rPr lang="en-US" dirty="0">
                <a:latin typeface="Gideon Roman" panose="020B0604020202020204" charset="0"/>
              </a:rPr>
              <a:t> feature </a:t>
            </a:r>
            <a:r>
              <a:rPr lang="en-US" dirty="0" err="1">
                <a:latin typeface="Gideon Roman" panose="020B0604020202020204" charset="0"/>
              </a:rPr>
              <a:t>kanale</a:t>
            </a:r>
            <a:r>
              <a:rPr lang="en-US" dirty="0">
                <a:latin typeface="Gideon Roman" panose="020B0604020202020204" charset="0"/>
              </a:rPr>
              <a:t> NE </a:t>
            </a:r>
            <a:r>
              <a:rPr lang="en-US" dirty="0" err="1">
                <a:latin typeface="Gideon Roman" panose="020B0604020202020204" charset="0"/>
              </a:rPr>
              <a:t>menjajući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prostornu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rezoluciju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b="1" dirty="0">
                <a:latin typeface="Gideon Roman" panose="020B0604020202020204" charset="0"/>
              </a:rPr>
              <a:t>Sigmoid:</a:t>
            </a:r>
            <a:r>
              <a:rPr lang="en-US" dirty="0">
                <a:latin typeface="Gideon Roman" panose="020B0604020202020204" charset="0"/>
              </a:rPr>
              <a:t> Output ∈ [0,1] = "</a:t>
            </a:r>
            <a:r>
              <a:rPr lang="en-US" dirty="0" err="1">
                <a:latin typeface="Gideon Roman" panose="020B0604020202020204" charset="0"/>
              </a:rPr>
              <a:t>važnost</a:t>
            </a:r>
            <a:r>
              <a:rPr lang="en-US" dirty="0">
                <a:latin typeface="Gideon Roman" panose="020B0604020202020204" charset="0"/>
              </a:rPr>
              <a:t>" </a:t>
            </a:r>
            <a:r>
              <a:rPr lang="en-US" dirty="0" err="1">
                <a:latin typeface="Gideon Roman" panose="020B0604020202020204" charset="0"/>
              </a:rPr>
              <a:t>svake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lokacije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b="1" dirty="0" err="1">
                <a:latin typeface="Gideon Roman" panose="020B0604020202020204" charset="0"/>
              </a:rPr>
              <a:t>Rezultat</a:t>
            </a:r>
            <a:r>
              <a:rPr lang="en-US" b="1" dirty="0">
                <a:latin typeface="Gideon Roman" panose="020B0604020202020204" charset="0"/>
              </a:rPr>
              <a:t>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attention_map</a:t>
            </a:r>
            <a:r>
              <a:rPr lang="en-US" dirty="0">
                <a:latin typeface="Gideon Roman" panose="020B0604020202020204" charset="0"/>
              </a:rPr>
              <a:t> - </a:t>
            </a:r>
            <a:r>
              <a:rPr lang="en-US" dirty="0" err="1">
                <a:latin typeface="Gideon Roman" panose="020B0604020202020204" charset="0"/>
              </a:rPr>
              <a:t>maska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koja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pokazuje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koja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područja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su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važna</a:t>
            </a:r>
            <a:r>
              <a:rPr lang="en-US" b="1" dirty="0">
                <a:latin typeface="Gideon Roman" panose="020B0604020202020204" charset="0"/>
              </a:rPr>
              <a:t> za </a:t>
            </a:r>
            <a:r>
              <a:rPr lang="en-US" b="1" dirty="0" err="1">
                <a:latin typeface="Gideon Roman" panose="020B0604020202020204" charset="0"/>
              </a:rPr>
              <a:t>prostorne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odnose</a:t>
            </a:r>
            <a:endParaRPr lang="en-US" dirty="0"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422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361CCFA6-1E87-4D70-A318-4453F3B5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F4E9765C-AB6C-9E75-731D-EB318CA46F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Mahalanobis globalni skor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3DC7CA7-5487-8308-53C2-FB77CCA35046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096EF73-03A8-94D9-2924-371119936756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28060184-D106-BBA2-A926-DA89BC483B57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07913" y="1385561"/>
                <a:ext cx="8320958" cy="237238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Za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sve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trenirane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normalne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slike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izračuna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se: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𝜇=𝐸[𝑓(𝑥)](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srednji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vektor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),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Σ=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Cov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(𝑓(𝑥)) 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kovarijansa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),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Σ</a:t>
                </a:r>
                <a:r>
                  <a:rPr lang="el-GR" altLang="en-US" sz="1300" i="0" baseline="30000" dirty="0">
                    <a:solidFill>
                      <a:schemeClr val="tx1"/>
                    </a:solidFill>
                    <a:latin typeface="Gideon Roman" panose="020B0604020202020204" charset="0"/>
                  </a:rPr>
                  <a:t>−1</a:t>
                </a: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inverz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kovarijanse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;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regularizovati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ε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dijagonali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ako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je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singularna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).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endParaRPr lang="en-US" altLang="en-US" sz="1300" i="0" dirty="0">
                  <a:solidFill>
                    <a:schemeClr val="tx1"/>
                  </a:solidFill>
                  <a:latin typeface="Gideon Roman" panose="020B0604020202020204" charset="0"/>
                </a:endParaRPr>
              </a:p>
              <a:p>
                <a:pPr mar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Mahalanobis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udaljenost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: </a:t>
                </a:r>
              </a:p>
              <a:p>
                <a:pPr marL="0" indent="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lang="en-US" sz="1500" dirty="0" err="1"/>
                  <a:t>S</a:t>
                </a:r>
                <a:r>
                  <a:rPr lang="en-US" sz="1500" baseline="-25000" dirty="0" err="1"/>
                  <a:t>global</a:t>
                </a:r>
                <a:r>
                  <a:rPr lang="en-US" sz="1500" baseline="-25000" dirty="0"/>
                  <a:t> </a:t>
                </a:r>
                <a:r>
                  <a:rPr lang="en-US" sz="1500" dirty="0"/>
                  <a:t>(x)=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50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</m:d>
                          </m:e>
                          <m:sup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  <m:sSup>
                          <m:sSup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𝛴</m:t>
                            </m:r>
                          </m:e>
                          <m:sup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d>
                          <m:d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</m:d>
                      </m:e>
                    </m:rad>
                  </m:oMath>
                </a14:m>
                <a:endParaRPr lang="en-US" sz="1500" dirty="0"/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endParaRPr lang="en-US" altLang="en-US" sz="1300" i="0" dirty="0">
                  <a:solidFill>
                    <a:schemeClr val="tx1"/>
                  </a:solidFill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endParaRPr lang="en-US" altLang="en-US" sz="1300" i="0" dirty="0">
                  <a:solidFill>
                    <a:schemeClr val="tx1"/>
                  </a:solidFill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Tumačenje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: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koliko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je test embedding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neobičan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u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odnosu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raspodjelu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normalnih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embeddinga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.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Velike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vrijednosti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→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globalna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anomalija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.</a:t>
                </a:r>
                <a:endParaRPr kumimoji="0" lang="en-US" altLang="en-US" sz="13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28060184-D106-BBA2-A926-DA89BC483B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07913" y="1385561"/>
                <a:ext cx="8320958" cy="2372381"/>
              </a:xfrm>
              <a:prstGeom prst="rect">
                <a:avLst/>
              </a:prstGeom>
              <a:blipFill>
                <a:blip r:embed="rId3"/>
                <a:stretch>
                  <a:fillRect l="-147" b="-205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56428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A24F8B8B-2F81-EE16-0367-DF64AAD23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DA1EB57F-8B57-40BF-8551-7B3BDEBF41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 err="1"/>
              <a:t>Kombinovanje</a:t>
            </a:r>
            <a:r>
              <a:rPr lang="en-US" dirty="0"/>
              <a:t> </a:t>
            </a:r>
            <a:r>
              <a:rPr lang="en-US" dirty="0" err="1"/>
              <a:t>lokalnog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globalnog</a:t>
            </a:r>
            <a:r>
              <a:rPr lang="en-US" dirty="0"/>
              <a:t> </a:t>
            </a:r>
            <a:r>
              <a:rPr lang="en-US" dirty="0" err="1"/>
              <a:t>skora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3BDC3F1-CEEB-69B7-C086-1828740DACEF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0B21F93-C4E8-2EB7-BEB4-0EFAA9872EEC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35C13ADC-4BF8-265C-8696-EB82D1C7F18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07913" y="1786923"/>
            <a:ext cx="8320958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Linearna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kombinacija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</a:t>
            </a:r>
          </a:p>
          <a:p>
            <a:pPr marL="0" lvl="0" indent="0" algn="ctr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 err="1"/>
              <a:t>A</a:t>
            </a:r>
            <a:r>
              <a:rPr lang="en-US" sz="1800" baseline="-25000" dirty="0" err="1"/>
              <a:t>total</a:t>
            </a:r>
            <a:r>
              <a:rPr lang="en-US" sz="1800" baseline="-25000" dirty="0"/>
              <a:t> </a:t>
            </a:r>
            <a:r>
              <a:rPr lang="en-US" sz="1800" dirty="0"/>
              <a:t>= α*</a:t>
            </a:r>
            <a:r>
              <a:rPr lang="en-US" sz="1800" dirty="0" err="1"/>
              <a:t>A</a:t>
            </a:r>
            <a:r>
              <a:rPr lang="en-US" sz="1800" baseline="-25000" dirty="0" err="1"/>
              <a:t>fAnoGAN</a:t>
            </a:r>
            <a:r>
              <a:rPr lang="en-US" sz="1800" baseline="-25000" dirty="0"/>
              <a:t> </a:t>
            </a:r>
            <a:r>
              <a:rPr lang="en-US" sz="1800" dirty="0"/>
              <a:t>+ β*</a:t>
            </a:r>
            <a:r>
              <a:rPr lang="en-US" sz="1800" dirty="0" err="1"/>
              <a:t>S</a:t>
            </a:r>
            <a:r>
              <a:rPr lang="en-US" sz="1800" baseline="-25000" dirty="0" err="1"/>
              <a:t>global</a:t>
            </a:r>
            <a:r>
              <a:rPr lang="en-US" altLang="en-US" sz="1800" i="0" dirty="0">
                <a:solidFill>
                  <a:schemeClr val="tx1"/>
                </a:solidFill>
                <a:latin typeface="Gideon Roman" panose="020B0604020202020204" charset="0"/>
              </a:rPr>
              <a:t>​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Kako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birati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l-GR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α, β?</a:t>
            </a:r>
            <a:endParaRPr lang="en-US" altLang="en-US" sz="1300" i="0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Validacioni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skup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(s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prikazanim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primjerima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anomalija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— grid search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bayesijanska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optimizacija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za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maksimalni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AUC.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Normalizacija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kombinovanja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standardizovati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skorove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npr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 z-score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koristeći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mu_score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,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sigma_score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iz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treninga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tako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da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skale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budu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kompatibilne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165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1ABA1FB9-ECE0-9770-80A8-BB7B48A58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7A8761FC-B5BD-66B5-CBBD-51F947793D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09074"/>
            <a:ext cx="7717500" cy="7579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Heatmap (pixel-level localization)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D2AC426-588C-1B3F-DCAC-2011D2479444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2212CA7-AFF2-9BFD-50A9-B28C0386635A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B1E2DF1F-4717-016B-D3DB-A8294C46B2A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07913" y="1825392"/>
            <a:ext cx="8320958" cy="1492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Kako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dobija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heatmap: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Izračuna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abs_residual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= | x - G(E(x)) |,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što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vraća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tensor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oblika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(C, H, W).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Agregira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po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kanalima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npr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 mean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sum) da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dobije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jednokanalan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map (H,W).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Normalizuje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(min–max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pomoću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trening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statistike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Svaki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patch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svoj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residual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heatmap;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tačke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iz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patcheva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mapiraju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nazad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originalnu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sliku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(s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overlapom</a:t>
            </a:r>
            <a:endParaRPr lang="en-US" altLang="en-US" sz="1300" i="0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Rezultat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toplinska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mapa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pokazuje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gdje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je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anomalija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najizraženija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393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6D984372-C350-FE36-7EEC-A71C95D99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05D7EEAD-756E-C43E-E129-45A9C8121F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09074"/>
            <a:ext cx="7717500" cy="7579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Heatmap (pixel-level localization)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8E446E2-1C55-CF16-645D-727E07E2E3A0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01F3795F-8A3B-E7BC-7B31-C63163B0EEAB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37D567B-7650-B982-6126-6FE02A1E3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37" y="1587754"/>
            <a:ext cx="8049126" cy="236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6829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9" name="Google Shape;609;p56">
            <a:hlinkClick r:id="" action="ppaction://hlinkshowjump?jump=nextslide"/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10" name="Google Shape;610;p56">
            <a:hlinkClick r:id="" action="ppaction://hlinkshowjump?jump=previousslide"/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4" name="Google Shape;355;p42">
            <a:extLst>
              <a:ext uri="{FF2B5EF4-FFF2-40B4-BE49-F238E27FC236}">
                <a16:creationId xmlns:a16="http://schemas.microsoft.com/office/drawing/2014/main" id="{A19BB568-857A-B548-CF70-D55D8F6120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21162"/>
            <a:ext cx="7717500" cy="8876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Konačne</a:t>
            </a:r>
            <a:r>
              <a:rPr lang="en-US" dirty="0"/>
              <a:t> </a:t>
            </a:r>
            <a:r>
              <a:rPr lang="en-US" dirty="0" err="1"/>
              <a:t>metrike</a:t>
            </a:r>
            <a:endParaRPr lang="pl-PL" dirty="0"/>
          </a:p>
        </p:txBody>
      </p:sp>
      <p:sp>
        <p:nvSpPr>
          <p:cNvPr id="15" name="Google Shape;944;p45">
            <a:extLst>
              <a:ext uri="{FF2B5EF4-FFF2-40B4-BE49-F238E27FC236}">
                <a16:creationId xmlns:a16="http://schemas.microsoft.com/office/drawing/2014/main" id="{5031DA6B-7653-049F-195A-E2AF66DAADC7}"/>
              </a:ext>
            </a:extLst>
          </p:cNvPr>
          <p:cNvSpPr/>
          <p:nvPr/>
        </p:nvSpPr>
        <p:spPr>
          <a:xfrm>
            <a:off x="2108386" y="1690074"/>
            <a:ext cx="1459713" cy="1458572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946;p45">
            <a:extLst>
              <a:ext uri="{FF2B5EF4-FFF2-40B4-BE49-F238E27FC236}">
                <a16:creationId xmlns:a16="http://schemas.microsoft.com/office/drawing/2014/main" id="{845ECBD5-D4EC-95BC-1FBB-C036074CAC43}"/>
              </a:ext>
            </a:extLst>
          </p:cNvPr>
          <p:cNvSpPr/>
          <p:nvPr/>
        </p:nvSpPr>
        <p:spPr>
          <a:xfrm>
            <a:off x="5306783" y="1690074"/>
            <a:ext cx="1459713" cy="1458572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" name="Google Shape;947;p45">
            <a:extLst>
              <a:ext uri="{FF2B5EF4-FFF2-40B4-BE49-F238E27FC236}">
                <a16:creationId xmlns:a16="http://schemas.microsoft.com/office/drawing/2014/main" id="{37868F53-1B04-1D7B-A1DA-95336095BD42}"/>
              </a:ext>
            </a:extLst>
          </p:cNvPr>
          <p:cNvCxnSpPr>
            <a:stCxn id="23" idx="0"/>
            <a:endCxn id="21" idx="2"/>
          </p:cNvCxnSpPr>
          <p:nvPr/>
        </p:nvCxnSpPr>
        <p:spPr>
          <a:xfrm flipH="1" flipV="1">
            <a:off x="2838201" y="2701500"/>
            <a:ext cx="37" cy="878325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952;p45">
            <a:extLst>
              <a:ext uri="{FF2B5EF4-FFF2-40B4-BE49-F238E27FC236}">
                <a16:creationId xmlns:a16="http://schemas.microsoft.com/office/drawing/2014/main" id="{F8CB68AF-BA79-E959-6E55-3DE3B40596BF}"/>
              </a:ext>
            </a:extLst>
          </p:cNvPr>
          <p:cNvSpPr/>
          <p:nvPr/>
        </p:nvSpPr>
        <p:spPr>
          <a:xfrm>
            <a:off x="2274509" y="1857924"/>
            <a:ext cx="1127370" cy="1126489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949;p45">
            <a:extLst>
              <a:ext uri="{FF2B5EF4-FFF2-40B4-BE49-F238E27FC236}">
                <a16:creationId xmlns:a16="http://schemas.microsoft.com/office/drawing/2014/main" id="{07E117D7-3A14-D222-356D-48D06A4116D8}"/>
              </a:ext>
            </a:extLst>
          </p:cNvPr>
          <p:cNvSpPr txBox="1">
            <a:spLocks/>
          </p:cNvSpPr>
          <p:nvPr/>
        </p:nvSpPr>
        <p:spPr>
          <a:xfrm>
            <a:off x="2380701" y="2137200"/>
            <a:ext cx="915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" sz="1900" dirty="0"/>
              <a:t>0.72</a:t>
            </a:r>
          </a:p>
        </p:txBody>
      </p:sp>
      <p:sp>
        <p:nvSpPr>
          <p:cNvPr id="23" name="Google Shape;948;p45">
            <a:extLst>
              <a:ext uri="{FF2B5EF4-FFF2-40B4-BE49-F238E27FC236}">
                <a16:creationId xmlns:a16="http://schemas.microsoft.com/office/drawing/2014/main" id="{442AFCEA-F3C1-D1E6-4B47-F937D3EBA533}"/>
              </a:ext>
            </a:extLst>
          </p:cNvPr>
          <p:cNvSpPr txBox="1">
            <a:spLocks/>
          </p:cNvSpPr>
          <p:nvPr/>
        </p:nvSpPr>
        <p:spPr>
          <a:xfrm>
            <a:off x="1658488" y="3579825"/>
            <a:ext cx="2359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-US" sz="2000" dirty="0"/>
              <a:t>F-</a:t>
            </a:r>
            <a:r>
              <a:rPr lang="en-US" sz="2000" dirty="0" err="1"/>
              <a:t>AnoGAN</a:t>
            </a:r>
            <a:endParaRPr lang="en-US" sz="2000" dirty="0"/>
          </a:p>
        </p:txBody>
      </p:sp>
      <p:sp>
        <p:nvSpPr>
          <p:cNvPr id="26" name="Google Shape;958;p45">
            <a:extLst>
              <a:ext uri="{FF2B5EF4-FFF2-40B4-BE49-F238E27FC236}">
                <a16:creationId xmlns:a16="http://schemas.microsoft.com/office/drawing/2014/main" id="{5B27A175-971B-3BB8-A425-1570E20D8962}"/>
              </a:ext>
            </a:extLst>
          </p:cNvPr>
          <p:cNvSpPr/>
          <p:nvPr/>
        </p:nvSpPr>
        <p:spPr>
          <a:xfrm>
            <a:off x="5465787" y="1857924"/>
            <a:ext cx="1126426" cy="1126489"/>
          </a:xfrm>
          <a:custGeom>
            <a:avLst/>
            <a:gdLst/>
            <a:ahLst/>
            <a:cxnLst/>
            <a:rect l="l" t="t" r="r" b="b"/>
            <a:pathLst>
              <a:path w="17889" h="17890" extrusionOk="0">
                <a:moveTo>
                  <a:pt x="8952" y="1"/>
                </a:moveTo>
                <a:cubicBezTo>
                  <a:pt x="3962" y="1"/>
                  <a:pt x="0" y="3977"/>
                  <a:pt x="0" y="8952"/>
                </a:cubicBezTo>
                <a:cubicBezTo>
                  <a:pt x="0" y="13927"/>
                  <a:pt x="3962" y="17889"/>
                  <a:pt x="8952" y="17889"/>
                </a:cubicBezTo>
                <a:cubicBezTo>
                  <a:pt x="13927" y="17889"/>
                  <a:pt x="17889" y="13927"/>
                  <a:pt x="17889" y="8952"/>
                </a:cubicBezTo>
                <a:cubicBezTo>
                  <a:pt x="17889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959;p45">
            <a:extLst>
              <a:ext uri="{FF2B5EF4-FFF2-40B4-BE49-F238E27FC236}">
                <a16:creationId xmlns:a16="http://schemas.microsoft.com/office/drawing/2014/main" id="{AFE2C12D-097E-23A0-8A1C-09F91851BEB5}"/>
              </a:ext>
            </a:extLst>
          </p:cNvPr>
          <p:cNvSpPr txBox="1">
            <a:spLocks/>
          </p:cNvSpPr>
          <p:nvPr/>
        </p:nvSpPr>
        <p:spPr>
          <a:xfrm>
            <a:off x="5572010" y="2137200"/>
            <a:ext cx="915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" sz="1900" dirty="0"/>
              <a:t>0.81</a:t>
            </a:r>
          </a:p>
        </p:txBody>
      </p:sp>
      <p:sp>
        <p:nvSpPr>
          <p:cNvPr id="28" name="Google Shape;961;p45">
            <a:extLst>
              <a:ext uri="{FF2B5EF4-FFF2-40B4-BE49-F238E27FC236}">
                <a16:creationId xmlns:a16="http://schemas.microsoft.com/office/drawing/2014/main" id="{AE8301BA-3CF9-2FB4-B9C8-CACC7C127C00}"/>
              </a:ext>
            </a:extLst>
          </p:cNvPr>
          <p:cNvSpPr txBox="1">
            <a:spLocks/>
          </p:cNvSpPr>
          <p:nvPr/>
        </p:nvSpPr>
        <p:spPr>
          <a:xfrm>
            <a:off x="4849285" y="3579825"/>
            <a:ext cx="2359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-US" sz="2000" dirty="0" err="1"/>
              <a:t>Hibridni</a:t>
            </a:r>
            <a:r>
              <a:rPr lang="en-US" sz="2000" dirty="0"/>
              <a:t> model</a:t>
            </a:r>
          </a:p>
        </p:txBody>
      </p:sp>
      <p:cxnSp>
        <p:nvCxnSpPr>
          <p:cNvPr id="29" name="Google Shape;962;p45">
            <a:extLst>
              <a:ext uri="{FF2B5EF4-FFF2-40B4-BE49-F238E27FC236}">
                <a16:creationId xmlns:a16="http://schemas.microsoft.com/office/drawing/2014/main" id="{E8ABE768-E968-E1FA-7D33-2637EA73B88D}"/>
              </a:ext>
            </a:extLst>
          </p:cNvPr>
          <p:cNvCxnSpPr>
            <a:cxnSpLocks/>
            <a:stCxn id="28" idx="0"/>
            <a:endCxn id="27" idx="2"/>
          </p:cNvCxnSpPr>
          <p:nvPr/>
        </p:nvCxnSpPr>
        <p:spPr>
          <a:xfrm rot="10800000" flipH="1">
            <a:off x="6029035" y="2701425"/>
            <a:ext cx="600" cy="8784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963;p45">
            <a:extLst>
              <a:ext uri="{FF2B5EF4-FFF2-40B4-BE49-F238E27FC236}">
                <a16:creationId xmlns:a16="http://schemas.microsoft.com/office/drawing/2014/main" id="{439F6BD8-99E7-56BE-BD2B-5E91DDD2A5F2}"/>
              </a:ext>
            </a:extLst>
          </p:cNvPr>
          <p:cNvSpPr/>
          <p:nvPr/>
        </p:nvSpPr>
        <p:spPr>
          <a:xfrm>
            <a:off x="2034837" y="1615951"/>
            <a:ext cx="1606800" cy="1606800"/>
          </a:xfrm>
          <a:prstGeom prst="blockArc">
            <a:avLst>
              <a:gd name="adj1" fmla="val 428998"/>
              <a:gd name="adj2" fmla="val 16269023"/>
              <a:gd name="adj3" fmla="val 7900"/>
            </a:avLst>
          </a:prstGeom>
          <a:solidFill>
            <a:srgbClr val="D636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6" name="Google Shape;965;p45">
            <a:extLst>
              <a:ext uri="{FF2B5EF4-FFF2-40B4-BE49-F238E27FC236}">
                <a16:creationId xmlns:a16="http://schemas.microsoft.com/office/drawing/2014/main" id="{017E63AC-1266-6AFB-C915-96F23E5AC93E}"/>
              </a:ext>
            </a:extLst>
          </p:cNvPr>
          <p:cNvSpPr/>
          <p:nvPr/>
        </p:nvSpPr>
        <p:spPr>
          <a:xfrm>
            <a:off x="5225634" y="1615951"/>
            <a:ext cx="1606800" cy="1606800"/>
          </a:xfrm>
          <a:prstGeom prst="blockArc">
            <a:avLst>
              <a:gd name="adj1" fmla="val 19247467"/>
              <a:gd name="adj2" fmla="val 16269023"/>
              <a:gd name="adj3" fmla="val 7900"/>
            </a:avLst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43D2EE4B-ED78-B044-400B-37F9D1025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15BC5C16-5EBF-454A-4485-A886D502FF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913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/>
              <a:t>Reference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9104D24-39BC-8BF2-62D8-ADEDB403A0EB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9FA989F-8564-844A-48A4-D143C0DB931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" name="Rectangle 3">
            <a:extLst>
              <a:ext uri="{FF2B5EF4-FFF2-40B4-BE49-F238E27FC236}">
                <a16:creationId xmlns:a16="http://schemas.microsoft.com/office/drawing/2014/main" id="{28B92363-13D3-90D3-70CE-6E2065422C5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515979" y="1140590"/>
            <a:ext cx="5264568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i="0" dirty="0" err="1">
                <a:solidFill>
                  <a:schemeClr val="tx1"/>
                </a:solidFill>
                <a:latin typeface="Gideon Roman" panose="020B0604020202020204" charset="0"/>
              </a:rPr>
              <a:t>S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chlegl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et al.,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f-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AnoGAN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: Fast Unsupervised Anomaly Detection with Generative Adversarial Networks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(2019).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Gulrajani et al.,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Improved Training of WGANs (WGAN-GP)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  <a:endParaRPr lang="en-US" altLang="en-US" sz="1800" i="0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/>
              <a:t>Xin Chen et al., Breaking the Bias: Recalibrating the Attention of Industrial Anomaly Detection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5093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0"/>
          <p:cNvSpPr/>
          <p:nvPr/>
        </p:nvSpPr>
        <p:spPr>
          <a:xfrm>
            <a:off x="1227750" y="495050"/>
            <a:ext cx="66885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32" name="Google Shape;532;p50"/>
          <p:cNvSpPr txBox="1"/>
          <p:nvPr/>
        </p:nvSpPr>
        <p:spPr>
          <a:xfrm>
            <a:off x="4277400" y="913350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533" name="Google Shape;533;p50"/>
          <p:cNvSpPr txBox="1">
            <a:spLocks noGrp="1"/>
          </p:cNvSpPr>
          <p:nvPr>
            <p:ph type="title"/>
          </p:nvPr>
        </p:nvSpPr>
        <p:spPr>
          <a:xfrm>
            <a:off x="1969350" y="2265325"/>
            <a:ext cx="5205300" cy="19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Hvala na pažnji</a:t>
            </a:r>
            <a:endParaRPr dirty="0"/>
          </a:p>
        </p:txBody>
      </p:sp>
      <p:cxnSp>
        <p:nvCxnSpPr>
          <p:cNvPr id="534" name="Google Shape;534;p50">
            <a:hlinkClick r:id="" action="ppaction://hlinkshowjump?jump=nextslide"/>
          </p:cNvPr>
          <p:cNvCxnSpPr/>
          <p:nvPr/>
        </p:nvCxnSpPr>
        <p:spPr>
          <a:xfrm>
            <a:off x="7931775" y="4883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5" name="Google Shape;535;p50">
            <a:hlinkClick r:id="" action="ppaction://hlinkshowjump?jump=previousslide"/>
          </p:cNvPr>
          <p:cNvCxnSpPr/>
          <p:nvPr/>
        </p:nvCxnSpPr>
        <p:spPr>
          <a:xfrm rot="10800000">
            <a:off x="253725" y="259650"/>
            <a:ext cx="962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4"/>
          <p:cNvSpPr txBox="1">
            <a:spLocks noGrp="1"/>
          </p:cNvSpPr>
          <p:nvPr>
            <p:ph type="title"/>
          </p:nvPr>
        </p:nvSpPr>
        <p:spPr>
          <a:xfrm>
            <a:off x="1284000" y="1568325"/>
            <a:ext cx="6576000" cy="14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17,199</a:t>
            </a:r>
            <a:endParaRPr dirty="0"/>
          </a:p>
        </p:txBody>
      </p:sp>
      <p:sp>
        <p:nvSpPr>
          <p:cNvPr id="574" name="Google Shape;574;p54"/>
          <p:cNvSpPr txBox="1">
            <a:spLocks noGrp="1"/>
          </p:cNvSpPr>
          <p:nvPr>
            <p:ph type="subTitle" idx="1"/>
          </p:nvPr>
        </p:nvSpPr>
        <p:spPr>
          <a:xfrm>
            <a:off x="1284000" y="3148188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</a:t>
            </a:r>
            <a:r>
              <a:rPr lang="en" dirty="0"/>
              <a:t>roj patcheva za treniranje</a:t>
            </a:r>
            <a:endParaRPr dirty="0"/>
          </a:p>
        </p:txBody>
      </p:sp>
      <p:cxnSp>
        <p:nvCxnSpPr>
          <p:cNvPr id="575" name="Google Shape;575;p54">
            <a:hlinkClick r:id="" action="ppaction://hlinkshowjump?jump=nextslide"/>
          </p:cNvPr>
          <p:cNvCxnSpPr/>
          <p:nvPr/>
        </p:nvCxnSpPr>
        <p:spPr>
          <a:xfrm>
            <a:off x="7931775" y="4883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76" name="Google Shape;576;p54">
            <a:hlinkClick r:id="" action="ppaction://hlinkshowjump?jump=previousslide"/>
          </p:cNvPr>
          <p:cNvCxnSpPr/>
          <p:nvPr/>
        </p:nvCxnSpPr>
        <p:spPr>
          <a:xfrm rot="10800000">
            <a:off x="253725" y="259650"/>
            <a:ext cx="962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F22691E0-16FE-83D4-45A2-26671A960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15DC22A-09CB-335B-635B-8F0F2F2C808A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A5098B6-F0F5-DC62-2156-633388F9CCB6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76085BF-922B-F857-EAF7-27E1E6AE1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13" y="1820444"/>
            <a:ext cx="8054001" cy="150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83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F66272F4-1E83-7D2C-29EE-157B66980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3BA8AC06-8A89-BF2F-A0BC-1102C5745399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50B282B-FB70-329C-9830-F93F552B8C7E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2C887BC-37E2-F5FE-B412-C7556C8E2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26" y="421481"/>
            <a:ext cx="4855240" cy="4407690"/>
          </a:xfrm>
          <a:prstGeom prst="rect">
            <a:avLst/>
          </a:prstGeom>
        </p:spPr>
      </p:pic>
      <p:cxnSp>
        <p:nvCxnSpPr>
          <p:cNvPr id="4" name="Google Shape;804;p62">
            <a:extLst>
              <a:ext uri="{FF2B5EF4-FFF2-40B4-BE49-F238E27FC236}">
                <a16:creationId xmlns:a16="http://schemas.microsoft.com/office/drawing/2014/main" id="{F241DCCA-00D2-8270-97C3-3F4FC9F33F16}"/>
              </a:ext>
            </a:extLst>
          </p:cNvPr>
          <p:cNvCxnSpPr>
            <a:cxnSpLocks/>
          </p:cNvCxnSpPr>
          <p:nvPr/>
        </p:nvCxnSpPr>
        <p:spPr>
          <a:xfrm>
            <a:off x="5540466" y="119546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" name="Google Shape;804;p62">
            <a:extLst>
              <a:ext uri="{FF2B5EF4-FFF2-40B4-BE49-F238E27FC236}">
                <a16:creationId xmlns:a16="http://schemas.microsoft.com/office/drawing/2014/main" id="{43B357C8-2F73-27D3-F03E-400514AD3891}"/>
              </a:ext>
            </a:extLst>
          </p:cNvPr>
          <p:cNvCxnSpPr>
            <a:cxnSpLocks/>
          </p:cNvCxnSpPr>
          <p:nvPr/>
        </p:nvCxnSpPr>
        <p:spPr>
          <a:xfrm>
            <a:off x="5536450" y="200960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804;p62">
            <a:extLst>
              <a:ext uri="{FF2B5EF4-FFF2-40B4-BE49-F238E27FC236}">
                <a16:creationId xmlns:a16="http://schemas.microsoft.com/office/drawing/2014/main" id="{916664B9-ED5F-5CBF-22EE-93B1208C0DBE}"/>
              </a:ext>
            </a:extLst>
          </p:cNvPr>
          <p:cNvCxnSpPr>
            <a:cxnSpLocks/>
          </p:cNvCxnSpPr>
          <p:nvPr/>
        </p:nvCxnSpPr>
        <p:spPr>
          <a:xfrm>
            <a:off x="5500355" y="3405272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514DD82E-2307-4C82-1926-8F72EB3A647A}"/>
              </a:ext>
            </a:extLst>
          </p:cNvPr>
          <p:cNvCxnSpPr>
            <a:cxnSpLocks/>
          </p:cNvCxnSpPr>
          <p:nvPr/>
        </p:nvCxnSpPr>
        <p:spPr>
          <a:xfrm>
            <a:off x="5540466" y="62997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C80FD4-0624-8560-18F6-5F09AEAD99FC}"/>
              </a:ext>
            </a:extLst>
          </p:cNvPr>
          <p:cNvSpPr txBox="1"/>
          <p:nvPr/>
        </p:nvSpPr>
        <p:spPr>
          <a:xfrm>
            <a:off x="6433883" y="339689"/>
            <a:ext cx="25777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ulaz</a:t>
            </a:r>
            <a:r>
              <a:rPr lang="en-US" sz="1200" dirty="0">
                <a:latin typeface="Gideon Roman" panose="020B0604020202020204" charset="0"/>
              </a:rPr>
              <a:t> → latent </a:t>
            </a:r>
            <a:r>
              <a:rPr lang="en-US" sz="1200" dirty="0" err="1">
                <a:latin typeface="Gideon Roman" panose="020B0604020202020204" charset="0"/>
              </a:rPr>
              <a:t>vektor</a:t>
            </a:r>
            <a:r>
              <a:rPr lang="en-US" sz="1200" dirty="0">
                <a:latin typeface="Gideon Roman" panose="020B0604020202020204" charset="0"/>
              </a:rPr>
              <a:t> z </a:t>
            </a:r>
            <a:r>
              <a:rPr lang="en-US" sz="1200" dirty="0" err="1">
                <a:latin typeface="Gideon Roman" panose="020B0604020202020204" charset="0"/>
              </a:rPr>
              <a:t>dimenzije</a:t>
            </a:r>
            <a:r>
              <a:rPr lang="en-US" sz="1200" dirty="0">
                <a:latin typeface="Gideon Roman" panose="020B0604020202020204" charset="0"/>
              </a:rPr>
              <a:t> 128, </a:t>
            </a:r>
            <a:r>
              <a:rPr lang="en-US" sz="1200" dirty="0" err="1">
                <a:latin typeface="Gideon Roman" panose="020B0604020202020204" charset="0"/>
              </a:rPr>
              <a:t>oblikovan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kao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b="1" dirty="0">
                <a:latin typeface="Gideon Roman" panose="020B0604020202020204" charset="0"/>
              </a:rPr>
              <a:t>[batch, 128, 1, 1]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EE2166-3EC4-4A29-0F57-8F54F431F290}"/>
              </a:ext>
            </a:extLst>
          </p:cNvPr>
          <p:cNvSpPr txBox="1"/>
          <p:nvPr/>
        </p:nvSpPr>
        <p:spPr>
          <a:xfrm>
            <a:off x="6417310" y="906962"/>
            <a:ext cx="27178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Gideon Roman" panose="020B0604020202020204" charset="0"/>
              </a:rPr>
              <a:t>ConvTranspose2d je </a:t>
            </a:r>
            <a:r>
              <a:rPr lang="en-US" sz="1200" b="1" dirty="0" err="1">
                <a:latin typeface="Gideon Roman" panose="020B0604020202020204" charset="0"/>
              </a:rPr>
              <a:t>dekonvolucija</a:t>
            </a:r>
            <a:r>
              <a:rPr lang="en-US" sz="1200" dirty="0">
                <a:latin typeface="Gideon Roman" panose="020B0604020202020204" charset="0"/>
              </a:rPr>
              <a:t> </a:t>
            </a:r>
            <a:r>
              <a:rPr lang="en-US" sz="1200" dirty="0" err="1">
                <a:latin typeface="Gideon Roman" panose="020B0604020202020204" charset="0"/>
              </a:rPr>
              <a:t>ili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transponovana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konvolucija</a:t>
            </a:r>
            <a:r>
              <a:rPr lang="en-US" sz="1200" dirty="0">
                <a:latin typeface="Gideon Roman" panose="020B0604020202020204" charset="0"/>
              </a:rPr>
              <a:t> – </a:t>
            </a:r>
            <a:r>
              <a:rPr lang="en-US" sz="1200" dirty="0" err="1">
                <a:latin typeface="Gideon Roman" panose="020B0604020202020204" charset="0"/>
              </a:rPr>
              <a:t>povećava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prostornu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dimenziju</a:t>
            </a:r>
            <a:r>
              <a:rPr lang="en-US" sz="1200" dirty="0">
                <a:latin typeface="Gideon Roman" panose="020B0604020202020204" charset="0"/>
              </a:rPr>
              <a:t>. </a:t>
            </a:r>
            <a:r>
              <a:rPr lang="en-US" sz="1200" dirty="0" err="1">
                <a:latin typeface="Gideon Roman" panose="020B0604020202020204" charset="0"/>
              </a:rPr>
              <a:t>Ovdje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pretvara</a:t>
            </a:r>
            <a:r>
              <a:rPr lang="en-US" sz="1200" dirty="0">
                <a:latin typeface="Gideon Roman" panose="020B0604020202020204" charset="0"/>
              </a:rPr>
              <a:t> 1x1 u 4x4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819220-4B2B-9BD0-D232-35371ED1DB84}"/>
              </a:ext>
            </a:extLst>
          </p:cNvPr>
          <p:cNvSpPr txBox="1"/>
          <p:nvPr/>
        </p:nvSpPr>
        <p:spPr>
          <a:xfrm>
            <a:off x="6438165" y="1800034"/>
            <a:ext cx="25569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Stabilizuje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trening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normalizuje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aktivacije</a:t>
            </a:r>
            <a:r>
              <a:rPr lang="en-US" sz="1200" dirty="0">
                <a:latin typeface="Gideon Roman" panose="020B0604020202020204" charset="0"/>
              </a:rPr>
              <a:t> po </a:t>
            </a:r>
            <a:r>
              <a:rPr lang="en-US" sz="1200" dirty="0" err="1">
                <a:latin typeface="Gideon Roman" panose="020B0604020202020204" charset="0"/>
              </a:rPr>
              <a:t>batchu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ubrzava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konvergenciju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smanjuje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unutrašnju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kovarijanciju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86697A-8F8E-6106-CE7F-82D69A2AA899}"/>
              </a:ext>
            </a:extLst>
          </p:cNvPr>
          <p:cNvSpPr txBox="1"/>
          <p:nvPr/>
        </p:nvSpPr>
        <p:spPr>
          <a:xfrm>
            <a:off x="6433883" y="3174439"/>
            <a:ext cx="27178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Nelinearnost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koja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pomaže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gradijentima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daje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bolju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stabilnost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cxnSp>
        <p:nvCxnSpPr>
          <p:cNvPr id="12" name="Google Shape;804;p62">
            <a:extLst>
              <a:ext uri="{FF2B5EF4-FFF2-40B4-BE49-F238E27FC236}">
                <a16:creationId xmlns:a16="http://schemas.microsoft.com/office/drawing/2014/main" id="{C0F01928-9B84-D475-B437-2B125B4BDD0E}"/>
              </a:ext>
            </a:extLst>
          </p:cNvPr>
          <p:cNvCxnSpPr>
            <a:cxnSpLocks/>
          </p:cNvCxnSpPr>
          <p:nvPr/>
        </p:nvCxnSpPr>
        <p:spPr>
          <a:xfrm>
            <a:off x="5508374" y="4616449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0C47A2A-3D7F-9F0C-1AC0-3146F801C75C}"/>
              </a:ext>
            </a:extLst>
          </p:cNvPr>
          <p:cNvSpPr txBox="1"/>
          <p:nvPr/>
        </p:nvSpPr>
        <p:spPr>
          <a:xfrm>
            <a:off x="6458217" y="4033893"/>
            <a:ext cx="25569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zbog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konsistentnosti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normalizacijom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podataka</a:t>
            </a:r>
            <a:r>
              <a:rPr lang="en-US" sz="1200" dirty="0">
                <a:latin typeface="Gideon Roman" panose="020B0604020202020204" charset="0"/>
              </a:rPr>
              <a:t> (</a:t>
            </a:r>
            <a:r>
              <a:rPr lang="en-US" sz="1200" dirty="0" err="1">
                <a:latin typeface="Gideon Roman" panose="020B0604020202020204" charset="0"/>
              </a:rPr>
              <a:t>ako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ulazne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slike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skalirane</a:t>
            </a:r>
            <a:r>
              <a:rPr lang="en-US" sz="1200" dirty="0">
                <a:latin typeface="Gideon Roman" panose="020B0604020202020204" charset="0"/>
              </a:rPr>
              <a:t> u [-1,1]), Tanh </a:t>
            </a:r>
            <a:r>
              <a:rPr lang="en-US" sz="1200" dirty="0" err="1">
                <a:latin typeface="Gideon Roman" panose="020B0604020202020204" charset="0"/>
              </a:rPr>
              <a:t>režira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izlaz</a:t>
            </a:r>
            <a:r>
              <a:rPr lang="en-US" sz="1200" dirty="0">
                <a:latin typeface="Gideon Roman" panose="020B0604020202020204" charset="0"/>
              </a:rPr>
              <a:t> u taj interval.</a:t>
            </a:r>
          </a:p>
        </p:txBody>
      </p:sp>
    </p:spTree>
    <p:extLst>
      <p:ext uri="{BB962C8B-B14F-4D97-AF65-F5344CB8AC3E}">
        <p14:creationId xmlns:p14="http://schemas.microsoft.com/office/powerpoint/2010/main" val="2686503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BE89C2D5-1E9F-1C16-7510-7212C2556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B92370F3-9C76-02B8-B314-A4900BD26531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A8F3B17-50D6-3A96-6079-638CD90B0EBD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AFE95FC-4231-6870-F87C-FABFD1F7BB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20292" y="329783"/>
            <a:ext cx="4084846" cy="4696929"/>
          </a:xfrm>
          <a:prstGeom prst="rect">
            <a:avLst/>
          </a:prstGeom>
        </p:spPr>
      </p:pic>
      <p:cxnSp>
        <p:nvCxnSpPr>
          <p:cNvPr id="4" name="Google Shape;804;p62">
            <a:extLst>
              <a:ext uri="{FF2B5EF4-FFF2-40B4-BE49-F238E27FC236}">
                <a16:creationId xmlns:a16="http://schemas.microsoft.com/office/drawing/2014/main" id="{E42A35E4-2522-55E4-C141-E1B7A32C9EFD}"/>
              </a:ext>
            </a:extLst>
          </p:cNvPr>
          <p:cNvCxnSpPr>
            <a:cxnSpLocks/>
          </p:cNvCxnSpPr>
          <p:nvPr/>
        </p:nvCxnSpPr>
        <p:spPr>
          <a:xfrm>
            <a:off x="5005138" y="2651286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" name="Google Shape;804;p62">
            <a:extLst>
              <a:ext uri="{FF2B5EF4-FFF2-40B4-BE49-F238E27FC236}">
                <a16:creationId xmlns:a16="http://schemas.microsoft.com/office/drawing/2014/main" id="{DA87B3A1-D874-788B-E505-7B9FD1FEAB80}"/>
              </a:ext>
            </a:extLst>
          </p:cNvPr>
          <p:cNvCxnSpPr>
            <a:cxnSpLocks/>
          </p:cNvCxnSpPr>
          <p:nvPr/>
        </p:nvCxnSpPr>
        <p:spPr>
          <a:xfrm>
            <a:off x="5005138" y="488657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804;p62">
            <a:extLst>
              <a:ext uri="{FF2B5EF4-FFF2-40B4-BE49-F238E27FC236}">
                <a16:creationId xmlns:a16="http://schemas.microsoft.com/office/drawing/2014/main" id="{FD090393-5031-55C9-D01E-AE34D01599CA}"/>
              </a:ext>
            </a:extLst>
          </p:cNvPr>
          <p:cNvCxnSpPr>
            <a:cxnSpLocks/>
          </p:cNvCxnSpPr>
          <p:nvPr/>
        </p:nvCxnSpPr>
        <p:spPr>
          <a:xfrm>
            <a:off x="5005138" y="4247487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BA0BAEA2-362D-BAD7-8ECA-8BD75F463EEB}"/>
              </a:ext>
            </a:extLst>
          </p:cNvPr>
          <p:cNvCxnSpPr>
            <a:cxnSpLocks/>
          </p:cNvCxnSpPr>
          <p:nvPr/>
        </p:nvCxnSpPr>
        <p:spPr>
          <a:xfrm>
            <a:off x="5005138" y="48586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5BD12A7-2CA3-8380-3F09-FF0FC77488F8}"/>
              </a:ext>
            </a:extLst>
          </p:cNvPr>
          <p:cNvSpPr txBox="1"/>
          <p:nvPr/>
        </p:nvSpPr>
        <p:spPr>
          <a:xfrm>
            <a:off x="5885998" y="341815"/>
            <a:ext cx="244541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dirty="0">
                <a:latin typeface="Gideon Roman" panose="020B0604020202020204" charset="0"/>
              </a:rPr>
              <a:t>Ulaz: (B, 3, 128, 128)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198A34-712B-F9D9-3B5F-D576D079C4DF}"/>
              </a:ext>
            </a:extLst>
          </p:cNvPr>
          <p:cNvSpPr txBox="1"/>
          <p:nvPr/>
        </p:nvSpPr>
        <p:spPr>
          <a:xfrm>
            <a:off x="5885998" y="2208774"/>
            <a:ext cx="23700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Normalizuje</a:t>
            </a:r>
            <a:r>
              <a:rPr lang="en-US" sz="1200" dirty="0">
                <a:latin typeface="Gideon Roman" panose="020B0604020202020204" charset="0"/>
              </a:rPr>
              <a:t> po </a:t>
            </a:r>
            <a:r>
              <a:rPr lang="en-US" sz="1200" dirty="0" err="1">
                <a:latin typeface="Gideon Roman" panose="020B0604020202020204" charset="0"/>
              </a:rPr>
              <a:t>pojedinačnom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primjeru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kanalu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što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može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spriječiti</a:t>
            </a:r>
            <a:r>
              <a:rPr lang="en-US" sz="1200" dirty="0">
                <a:latin typeface="Gideon Roman" panose="020B0604020202020204" charset="0"/>
              </a:rPr>
              <a:t> da discriminator </a:t>
            </a:r>
            <a:r>
              <a:rPr lang="en-US" sz="1200" dirty="0" err="1">
                <a:latin typeface="Gideon Roman" panose="020B0604020202020204" charset="0"/>
              </a:rPr>
              <a:t>lako</a:t>
            </a:r>
            <a:r>
              <a:rPr lang="en-US" sz="1200" dirty="0">
                <a:latin typeface="Gideon Roman" panose="020B0604020202020204" charset="0"/>
              </a:rPr>
              <a:t> „</a:t>
            </a:r>
            <a:r>
              <a:rPr lang="en-US" sz="1200" dirty="0" err="1">
                <a:latin typeface="Gideon Roman" panose="020B0604020202020204" charset="0"/>
              </a:rPr>
              <a:t>prepozna</a:t>
            </a:r>
            <a:r>
              <a:rPr lang="en-US" sz="1200" dirty="0">
                <a:latin typeface="Gideon Roman" panose="020B0604020202020204" charset="0"/>
              </a:rPr>
              <a:t>“ batch </a:t>
            </a:r>
            <a:r>
              <a:rPr lang="en-US" sz="1200" dirty="0" err="1">
                <a:latin typeface="Gideon Roman" panose="020B0604020202020204" charset="0"/>
              </a:rPr>
              <a:t>statistiku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daje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robusniji</a:t>
            </a:r>
            <a:r>
              <a:rPr lang="en-US" sz="1200" dirty="0">
                <a:latin typeface="Gideon Roman" panose="020B0604020202020204" charset="0"/>
              </a:rPr>
              <a:t> feature </a:t>
            </a:r>
            <a:r>
              <a:rPr lang="en-US" sz="1200" dirty="0" err="1">
                <a:latin typeface="Gideon Roman" panose="020B0604020202020204" charset="0"/>
              </a:rPr>
              <a:t>prostor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8737DD-9AD1-EDBA-4B99-79AD0A6D68F0}"/>
              </a:ext>
            </a:extLst>
          </p:cNvPr>
          <p:cNvSpPr txBox="1"/>
          <p:nvPr/>
        </p:nvSpPr>
        <p:spPr>
          <a:xfrm>
            <a:off x="5926634" y="4724470"/>
            <a:ext cx="32173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dirty="0">
                <a:latin typeface="Gideon Roman" panose="020B0604020202020204" charset="0"/>
              </a:rPr>
              <a:t>Izlaz: (batch, </a:t>
            </a:r>
            <a:r>
              <a:rPr lang="en-US" sz="1200" dirty="0">
                <a:latin typeface="Gideon Roman" panose="020B0604020202020204" charset="0"/>
              </a:rPr>
              <a:t>1, 1, 1</a:t>
            </a:r>
            <a:r>
              <a:rPr lang="pl-PL" sz="1200" dirty="0">
                <a:latin typeface="Gideon Roman" panose="020B0604020202020204" charset="0"/>
              </a:rPr>
              <a:t>)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264C68-1021-2C3B-7FE5-BE59A0242EDC}"/>
              </a:ext>
            </a:extLst>
          </p:cNvPr>
          <p:cNvSpPr txBox="1"/>
          <p:nvPr/>
        </p:nvSpPr>
        <p:spPr>
          <a:xfrm>
            <a:off x="5912784" y="3892149"/>
            <a:ext cx="27255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 dirty="0" err="1">
                <a:latin typeface="Gideon Roman" panose="020B0604020202020204" charset="0"/>
              </a:rPr>
              <a:t>Omogućava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mali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gradijent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za </a:t>
            </a:r>
            <a:r>
              <a:rPr lang="en-US" sz="1200" dirty="0" err="1">
                <a:latin typeface="Gideon Roman" panose="020B0604020202020204" charset="0"/>
              </a:rPr>
              <a:t>negativne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vrednosti</a:t>
            </a:r>
            <a:r>
              <a:rPr lang="en-US" sz="1200" dirty="0">
                <a:latin typeface="Gideon Roman" panose="020B0604020202020204" charset="0"/>
              </a:rPr>
              <a:t> – </a:t>
            </a:r>
            <a:r>
              <a:rPr lang="en-US" sz="1200" dirty="0" err="1">
                <a:latin typeface="Gideon Roman" panose="020B0604020202020204" charset="0"/>
              </a:rPr>
              <a:t>spriječava</a:t>
            </a:r>
            <a:r>
              <a:rPr lang="en-US" sz="1200" dirty="0">
                <a:latin typeface="Gideon Roman" panose="020B0604020202020204" charset="0"/>
              </a:rPr>
              <a:t> "</a:t>
            </a:r>
            <a:r>
              <a:rPr lang="en-US" sz="1200" dirty="0" err="1">
                <a:latin typeface="Gideon Roman" panose="020B0604020202020204" charset="0"/>
              </a:rPr>
              <a:t>mrtve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neurone</a:t>
            </a:r>
            <a:r>
              <a:rPr lang="en-US" sz="1200" dirty="0">
                <a:latin typeface="Gideon Roman" panose="020B0604020202020204" charset="0"/>
              </a:rPr>
              <a:t>".</a:t>
            </a:r>
          </a:p>
        </p:txBody>
      </p:sp>
      <p:cxnSp>
        <p:nvCxnSpPr>
          <p:cNvPr id="2" name="Google Shape;804;p62">
            <a:extLst>
              <a:ext uri="{FF2B5EF4-FFF2-40B4-BE49-F238E27FC236}">
                <a16:creationId xmlns:a16="http://schemas.microsoft.com/office/drawing/2014/main" id="{931EC899-30A8-0728-2331-033FB524FFBE}"/>
              </a:ext>
            </a:extLst>
          </p:cNvPr>
          <p:cNvCxnSpPr>
            <a:cxnSpLocks/>
          </p:cNvCxnSpPr>
          <p:nvPr/>
        </p:nvCxnSpPr>
        <p:spPr>
          <a:xfrm>
            <a:off x="4989092" y="105510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170081F-C85D-2087-F7AE-FD0143356C51}"/>
              </a:ext>
            </a:extLst>
          </p:cNvPr>
          <p:cNvSpPr txBox="1"/>
          <p:nvPr/>
        </p:nvSpPr>
        <p:spPr>
          <a:xfrm>
            <a:off x="5872675" y="940398"/>
            <a:ext cx="272554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 dirty="0">
                <a:latin typeface="Gideon Roman" panose="020B0604020202020204" charset="0"/>
              </a:rPr>
              <a:t>U </a:t>
            </a:r>
            <a:r>
              <a:rPr lang="en-US" sz="1200" dirty="0" err="1">
                <a:latin typeface="Gideon Roman" panose="020B0604020202020204" charset="0"/>
              </a:rPr>
              <a:t>svakom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sloju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prepolovi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rezoluciju</a:t>
            </a:r>
            <a:endParaRPr lang="en-US" sz="1200" dirty="0"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546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1F251BE8-43ED-59DE-971B-024036DB5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18E96310-A455-8B85-CE4D-AA7AA766CC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WGAN: </a:t>
            </a:r>
            <a:r>
              <a:rPr lang="en-US" dirty="0" err="1"/>
              <a:t>ideja</a:t>
            </a:r>
            <a:r>
              <a:rPr lang="en-US" dirty="0"/>
              <a:t> (Wasserstein distance)</a:t>
            </a:r>
            <a:endParaRPr lang="pl-PL" dirty="0"/>
          </a:p>
        </p:txBody>
      </p:sp>
      <p:sp>
        <p:nvSpPr>
          <p:cNvPr id="374" name="Google Shape;374;p44">
            <a:extLst>
              <a:ext uri="{FF2B5EF4-FFF2-40B4-BE49-F238E27FC236}">
                <a16:creationId xmlns:a16="http://schemas.microsoft.com/office/drawing/2014/main" id="{C97BC008-4533-92CC-E3B5-15CDDF329AC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5357" y="3356866"/>
            <a:ext cx="4036134" cy="11615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sv-SE" b="1" i="0" dirty="0"/>
              <a:t>Izlaz je 1D skalar</a:t>
            </a:r>
            <a:r>
              <a:rPr lang="sv-SE" i="0" dirty="0"/>
              <a:t> bez sigmoid aktivacije</a:t>
            </a:r>
          </a:p>
          <a:p>
            <a:r>
              <a:rPr lang="sv-SE" b="1" i="0" dirty="0"/>
              <a:t>Vraća i feature map-e</a:t>
            </a:r>
            <a:r>
              <a:rPr lang="sv-SE" i="0" dirty="0"/>
              <a:t> za anomaly detection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grpSp>
        <p:nvGrpSpPr>
          <p:cNvPr id="383" name="Google Shape;383;p44">
            <a:extLst>
              <a:ext uri="{FF2B5EF4-FFF2-40B4-BE49-F238E27FC236}">
                <a16:creationId xmlns:a16="http://schemas.microsoft.com/office/drawing/2014/main" id="{C4ED4B0B-D1E7-07E7-C103-E974E8C60B76}"/>
              </a:ext>
            </a:extLst>
          </p:cNvPr>
          <p:cNvGrpSpPr/>
          <p:nvPr/>
        </p:nvGrpSpPr>
        <p:grpSpPr>
          <a:xfrm>
            <a:off x="412983" y="601419"/>
            <a:ext cx="339200" cy="339271"/>
            <a:chOff x="5049725" y="2027900"/>
            <a:chExt cx="481750" cy="481850"/>
          </a:xfrm>
        </p:grpSpPr>
        <p:sp>
          <p:nvSpPr>
            <p:cNvPr id="384" name="Google Shape;384;p44">
              <a:extLst>
                <a:ext uri="{FF2B5EF4-FFF2-40B4-BE49-F238E27FC236}">
                  <a16:creationId xmlns:a16="http://schemas.microsoft.com/office/drawing/2014/main" id="{D9DAF887-E4A7-F7B6-6762-1810940588C2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" name="Google Shape;385;p44">
              <a:extLst>
                <a:ext uri="{FF2B5EF4-FFF2-40B4-BE49-F238E27FC236}">
                  <a16:creationId xmlns:a16="http://schemas.microsoft.com/office/drawing/2014/main" id="{503B2AD1-E670-229A-3688-69F2390B4261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" name="Google Shape;386;p44">
              <a:extLst>
                <a:ext uri="{FF2B5EF4-FFF2-40B4-BE49-F238E27FC236}">
                  <a16:creationId xmlns:a16="http://schemas.microsoft.com/office/drawing/2014/main" id="{3630C06D-F7F8-AA8C-FE24-56E3634F3A1B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" name="Google Shape;387;p44">
              <a:extLst>
                <a:ext uri="{FF2B5EF4-FFF2-40B4-BE49-F238E27FC236}">
                  <a16:creationId xmlns:a16="http://schemas.microsoft.com/office/drawing/2014/main" id="{E3F42DAB-038E-82A5-5478-4A706A8509D0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" name="Google Shape;388;p44">
              <a:extLst>
                <a:ext uri="{FF2B5EF4-FFF2-40B4-BE49-F238E27FC236}">
                  <a16:creationId xmlns:a16="http://schemas.microsoft.com/office/drawing/2014/main" id="{5DE5D1C1-1EF0-F476-0B77-3F68DC361827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" name="Google Shape;389;p44">
              <a:extLst>
                <a:ext uri="{FF2B5EF4-FFF2-40B4-BE49-F238E27FC236}">
                  <a16:creationId xmlns:a16="http://schemas.microsoft.com/office/drawing/2014/main" id="{6B477697-2F81-97B2-75EC-177DCDF3613B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" name="Google Shape;390;p44">
              <a:extLst>
                <a:ext uri="{FF2B5EF4-FFF2-40B4-BE49-F238E27FC236}">
                  <a16:creationId xmlns:a16="http://schemas.microsoft.com/office/drawing/2014/main" id="{011ACB43-1BE0-2474-38D4-BBD30EF377D8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" name="Google Shape;391;p44">
              <a:extLst>
                <a:ext uri="{FF2B5EF4-FFF2-40B4-BE49-F238E27FC236}">
                  <a16:creationId xmlns:a16="http://schemas.microsoft.com/office/drawing/2014/main" id="{E4FA0B79-0535-A9F1-057B-A76D85A315DA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F4EFE54-F923-5724-BA58-8A926087ED4E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B92A0545-26F7-0E31-0342-101CF86BC086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DC53765-A564-CD27-6BBE-14D3B3B60A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0242" y="1277063"/>
            <a:ext cx="3731249" cy="2000529"/>
          </a:xfrm>
          <a:prstGeom prst="rect">
            <a:avLst/>
          </a:prstGeom>
        </p:spPr>
      </p:pic>
      <p:sp>
        <p:nvSpPr>
          <p:cNvPr id="2" name="Google Shape;374;p44">
            <a:extLst>
              <a:ext uri="{FF2B5EF4-FFF2-40B4-BE49-F238E27FC236}">
                <a16:creationId xmlns:a16="http://schemas.microsoft.com/office/drawing/2014/main" id="{51866AB6-7570-A4E3-6BA2-24AF46069147}"/>
              </a:ext>
            </a:extLst>
          </p:cNvPr>
          <p:cNvSpPr txBox="1">
            <a:spLocks/>
          </p:cNvSpPr>
          <p:nvPr/>
        </p:nvSpPr>
        <p:spPr>
          <a:xfrm>
            <a:off x="4394591" y="1407695"/>
            <a:ext cx="4036134" cy="240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pPr algn="l"/>
            <a:r>
              <a:rPr lang="en-US" dirty="0"/>
              <a:t>Generator 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šuma</a:t>
            </a:r>
            <a:endParaRPr lang="en-US" dirty="0"/>
          </a:p>
          <a:p>
            <a:pPr algn="l"/>
            <a:r>
              <a:rPr lang="en-US" dirty="0" err="1"/>
              <a:t>dekonvolucijom</a:t>
            </a:r>
            <a:r>
              <a:rPr lang="en-US" dirty="0"/>
              <a:t>.</a:t>
            </a:r>
          </a:p>
          <a:p>
            <a:pPr algn="l"/>
            <a:r>
              <a:rPr lang="en-US" dirty="0" err="1"/>
              <a:t>Diskriminator</a:t>
            </a:r>
            <a:r>
              <a:rPr lang="en-US" dirty="0"/>
              <a:t> </a:t>
            </a:r>
            <a:r>
              <a:rPr lang="en-US" dirty="0" err="1"/>
              <a:t>smanjuje</a:t>
            </a:r>
            <a:r>
              <a:rPr lang="en-US" dirty="0"/>
              <a:t> </a:t>
            </a:r>
            <a:r>
              <a:rPr lang="en-US" dirty="0" err="1"/>
              <a:t>rezoluciju</a:t>
            </a:r>
            <a:endParaRPr lang="en-US" dirty="0"/>
          </a:p>
          <a:p>
            <a:pPr algn="l"/>
            <a:r>
              <a:rPr lang="en-US" dirty="0" err="1"/>
              <a:t>konvolucijama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vraća</a:t>
            </a:r>
            <a:r>
              <a:rPr lang="en-US" dirty="0"/>
              <a:t> </a:t>
            </a:r>
            <a:r>
              <a:rPr lang="en-US" dirty="0" err="1"/>
              <a:t>skor</a:t>
            </a:r>
            <a:r>
              <a:rPr lang="en-US" dirty="0"/>
              <a:t> + feature map za</a:t>
            </a:r>
          </a:p>
          <a:p>
            <a:pPr algn="l"/>
            <a:r>
              <a:rPr lang="en-US" dirty="0" err="1"/>
              <a:t>detekciju</a:t>
            </a:r>
            <a:r>
              <a:rPr lang="en-US" dirty="0"/>
              <a:t> </a:t>
            </a:r>
            <a:r>
              <a:rPr lang="en-US" dirty="0" err="1"/>
              <a:t>anomalija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0039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4D9E9C4D-4802-1006-4940-92D1FE35A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89223764-E7E5-2CE2-4081-D8CF3742A6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1068" y="27033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Lipschitz </a:t>
            </a:r>
            <a:r>
              <a:rPr lang="en-US" dirty="0" err="1"/>
              <a:t>uslov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gradient penalty (GP)</a:t>
            </a:r>
            <a:endParaRPr lang="pl-PL" dirty="0"/>
          </a:p>
        </p:txBody>
      </p: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6DDB5D7-BC70-A7A6-C1F1-616FE7C78934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44F895CA-8F39-FBE9-BDE2-5C6E1C3F3812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E6E2431B-E037-CC25-FA4B-C237F5A56F6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52905" y="1300218"/>
            <a:ext cx="837827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i="0" dirty="0" err="1"/>
              <a:t>Funkcija</a:t>
            </a:r>
            <a:r>
              <a:rPr lang="en-US" sz="1800" i="0" dirty="0"/>
              <a:t> f je </a:t>
            </a:r>
            <a:r>
              <a:rPr lang="en-US" sz="1800" b="1" i="0" dirty="0"/>
              <a:t>1-Lipschitz </a:t>
            </a:r>
            <a:r>
              <a:rPr lang="en-US" sz="1800" b="1" i="0" dirty="0" err="1"/>
              <a:t>kontinuirana</a:t>
            </a:r>
            <a:r>
              <a:rPr lang="en-US" sz="1800" i="0" dirty="0"/>
              <a:t> </a:t>
            </a:r>
            <a:r>
              <a:rPr lang="en-US" sz="1800" i="0" dirty="0" err="1"/>
              <a:t>ako</a:t>
            </a:r>
            <a:r>
              <a:rPr lang="en-US" sz="1800" i="0" dirty="0"/>
              <a:t>:</a:t>
            </a: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1800" i="0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ES" sz="1800" dirty="0"/>
              <a:t>|f(x) - f(y)| ≤ |x - y|   </a:t>
            </a:r>
            <a:r>
              <a:rPr lang="es-ES" sz="1800" dirty="0" err="1"/>
              <a:t>za</a:t>
            </a:r>
            <a:r>
              <a:rPr lang="es-ES" sz="1800" dirty="0"/>
              <a:t> </a:t>
            </a:r>
            <a:r>
              <a:rPr lang="es-ES" sz="1800" dirty="0" err="1"/>
              <a:t>sve</a:t>
            </a:r>
            <a:r>
              <a:rPr lang="es-ES" sz="1800" dirty="0"/>
              <a:t> x, y</a:t>
            </a: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b="1" i="0" dirty="0" err="1"/>
              <a:t>Geometrijsko</a:t>
            </a:r>
            <a:r>
              <a:rPr lang="en-US" sz="1800" b="1" i="0" dirty="0"/>
              <a:t> </a:t>
            </a:r>
            <a:r>
              <a:rPr lang="en-US" sz="1800" b="1" i="0" dirty="0" err="1"/>
              <a:t>značenje</a:t>
            </a:r>
            <a:r>
              <a:rPr lang="en-US" sz="1800" b="1" i="0" dirty="0"/>
              <a:t>:</a:t>
            </a:r>
            <a:br>
              <a:rPr lang="en-US" sz="1800" dirty="0"/>
            </a:br>
            <a:r>
              <a:rPr lang="en-US" sz="1800" i="0" dirty="0" err="1"/>
              <a:t>Gradijent</a:t>
            </a:r>
            <a:r>
              <a:rPr lang="en-US" sz="1800" i="0" dirty="0"/>
              <a:t> </a:t>
            </a:r>
            <a:r>
              <a:rPr lang="en-US" sz="1800" i="0" dirty="0" err="1"/>
              <a:t>funkcije</a:t>
            </a:r>
            <a:r>
              <a:rPr lang="en-US" sz="1800" i="0" dirty="0"/>
              <a:t> je </a:t>
            </a:r>
            <a:r>
              <a:rPr lang="en-US" sz="1800" b="1" i="0" dirty="0" err="1"/>
              <a:t>uvek</a:t>
            </a:r>
            <a:r>
              <a:rPr lang="en-US" sz="1800" b="1" i="0" dirty="0"/>
              <a:t> ≤ 1</a:t>
            </a:r>
            <a:r>
              <a:rPr lang="en-US" sz="1800" i="0" dirty="0"/>
              <a:t> u </a:t>
            </a:r>
            <a:r>
              <a:rPr lang="en-US" sz="1800" i="0" dirty="0" err="1"/>
              <a:t>svim</a:t>
            </a:r>
            <a:r>
              <a:rPr lang="en-US" sz="1800" i="0" dirty="0"/>
              <a:t> </a:t>
            </a:r>
            <a:r>
              <a:rPr lang="en-US" sz="1800" i="0" dirty="0" err="1"/>
              <a:t>pravcima</a:t>
            </a:r>
            <a:r>
              <a:rPr lang="en-US" sz="1800" i="0" dirty="0"/>
              <a:t>. </a:t>
            </a:r>
            <a:r>
              <a:rPr lang="en-US" sz="1800" i="0" dirty="0" err="1"/>
              <a:t>Tj</a:t>
            </a:r>
            <a:r>
              <a:rPr lang="en-US" sz="1800" i="0" dirty="0"/>
              <a:t>:</a:t>
            </a: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sz="1800" i="0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/>
              <a:t>||∇f(x)|| ≤ 1 za </a:t>
            </a:r>
            <a:r>
              <a:rPr lang="en-US" sz="1800" dirty="0" err="1"/>
              <a:t>sve</a:t>
            </a:r>
            <a:r>
              <a:rPr lang="en-US" sz="1800" dirty="0"/>
              <a:t> x </a:t>
            </a:r>
            <a:endParaRPr lang="es-ES" sz="1800" dirty="0"/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03325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8ABE8D16-8FA6-2819-A95C-D5D70D310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FCADA63E-B290-1AC4-AB5A-4141B8DA3F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1068" y="27033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Lipschitz </a:t>
            </a:r>
            <a:r>
              <a:rPr lang="en-US" dirty="0" err="1"/>
              <a:t>uslov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gradient penalty (GP)</a:t>
            </a:r>
            <a:endParaRPr lang="pl-PL" dirty="0"/>
          </a:p>
        </p:txBody>
      </p: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F891360-606B-EB78-7B66-2008DF3B00C1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E3497D9-B084-440A-AA04-B6254F12CF1E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0262D767-E18C-6827-25E9-41D0E8B343D1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52905" y="1377095"/>
                <a:ext cx="8378274" cy="215456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indent="0" algn="l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kumimoji="0" lang="en-US" altLang="en-US" sz="13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WGAN-GP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uvodi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gradient penalty. </a:t>
                </a:r>
                <a:r>
                  <a:rPr lang="en-US" dirty="0" err="1"/>
                  <a:t>Umesto</a:t>
                </a:r>
                <a:r>
                  <a:rPr lang="en-US" dirty="0"/>
                  <a:t> da se </a:t>
                </a:r>
                <a:r>
                  <a:rPr lang="en-US" dirty="0" err="1"/>
                  <a:t>ograničavaju</a:t>
                </a:r>
                <a:r>
                  <a:rPr lang="en-US" dirty="0"/>
                  <a:t> </a:t>
                </a:r>
                <a:r>
                  <a:rPr lang="en-US" dirty="0" err="1"/>
                  <a:t>težine</a:t>
                </a:r>
                <a:r>
                  <a:rPr lang="en-US" dirty="0"/>
                  <a:t>, </a:t>
                </a:r>
                <a:r>
                  <a:rPr lang="en-US" b="1" dirty="0" err="1"/>
                  <a:t>ograničava</a:t>
                </a:r>
                <a:r>
                  <a:rPr lang="en-US" b="1" dirty="0"/>
                  <a:t> se </a:t>
                </a:r>
                <a:r>
                  <a:rPr lang="en-US" b="1" dirty="0" err="1"/>
                  <a:t>gradijent</a:t>
                </a:r>
                <a:endParaRPr lang="en-US" dirty="0"/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kumimoji="0" lang="en-US" altLang="en-US" sz="13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1800" b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GP = </a:t>
                </a:r>
                <a14:m>
                  <m:oMath xmlns:m="http://schemas.openxmlformats.org/officeDocument/2006/math">
                    <m:r>
                      <a:rPr kumimoji="0" lang="en-US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𝜆</m:t>
                    </m:r>
                    <m:sSub>
                      <m:sSubPr>
                        <m:ctrlPr>
                          <a:rPr lang="en-US" altLang="en-US" sz="180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altLang="en-US" sz="180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en-US" sz="1800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altLang="en-US" sz="18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en-US" altLang="en-US" sz="180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altLang="en-US" sz="180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en-US" sz="1800" i="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sub>
                        </m:sSub>
                      </m:sub>
                    </m:sSub>
                    <m:sSup>
                      <m:sSupPr>
                        <m:ctrlP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0" lang="en-US" altLang="en-US" sz="1800" b="0" i="1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0" lang="en-US" altLang="en-US" sz="1800" b="0" i="1" u="none" strike="noStrike" cap="none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kumimoji="0" lang="en-US" altLang="en-US" sz="1800" b="0" i="1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0" lang="en-US" altLang="en-US" sz="1800" b="0" i="1" u="none" strike="noStrike" cap="none" normalizeH="0" baseline="0" dirty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kumimoji="0" lang="en-US" altLang="en-US" sz="1800" b="0" i="0" u="none" strike="noStrike" cap="none" normalizeH="0" baseline="0" dirty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∇</m:t>
                                        </m:r>
                                      </m:e>
                                      <m:sub>
                                        <m:acc>
                                          <m:accPr>
                                            <m:chr m:val="̂"/>
                                            <m:ctrlPr>
                                              <a:rPr kumimoji="0" lang="en-US" altLang="en-US" sz="1800" b="0" i="1" u="none" strike="noStrike" cap="none" normalizeH="0" baseline="0" dirty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kumimoji="0" lang="en-US" altLang="en-US" sz="1800" b="0" i="0" u="none" strike="noStrike" cap="none" normalizeH="0" baseline="0" dirty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</m:acc>
                                      </m:sub>
                                    </m:sSub>
                                    <m:r>
                                      <m:rPr>
                                        <m:sty m:val="p"/>
                                      </m:rPr>
                                      <a:rPr kumimoji="0" lang="en-US" altLang="en-US" sz="18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D</m:t>
                                    </m:r>
                                    <m:r>
                                      <a:rPr kumimoji="0" lang="en-US" altLang="en-US" sz="18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altLang="en-US" sz="1800" i="1" dirty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en-US" sz="1800" i="0" dirty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  <m:r>
                                      <a:rPr kumimoji="0" lang="en-US" altLang="en-US" sz="18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kumimoji="0" lang="en-US" altLang="en-US" sz="1800" b="0" i="0" u="none" strike="noStrike" cap="none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kumimoji="0" lang="en-US" altLang="en-US" sz="1800" b="0" i="0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0" lang="en-US" altLang="en-US" sz="1800" b="0" i="0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e>
                      <m:sup>
                        <m:r>
                          <a:rPr kumimoji="0" lang="en-US" altLang="en-US" sz="1800" b="0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algn="l" latinLnBrk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en-US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je </a:t>
                </a:r>
                <a:r>
                  <a:rPr lang="en-US" b="1" dirty="0" err="1"/>
                  <a:t>interpolacija</a:t>
                </a:r>
                <a:r>
                  <a:rPr lang="en-US" dirty="0"/>
                  <a:t> </a:t>
                </a:r>
                <a:r>
                  <a:rPr lang="en-US" dirty="0" err="1"/>
                  <a:t>između</a:t>
                </a:r>
                <a:r>
                  <a:rPr lang="en-US" dirty="0"/>
                  <a:t> </a:t>
                </a:r>
                <a:r>
                  <a:rPr lang="en-US" dirty="0" err="1"/>
                  <a:t>realnih</a:t>
                </a:r>
                <a:r>
                  <a:rPr lang="en-US" dirty="0"/>
                  <a:t> </a:t>
                </a:r>
                <a:r>
                  <a:rPr lang="en-US" dirty="0" err="1"/>
                  <a:t>i</a:t>
                </a:r>
                <a:r>
                  <a:rPr lang="en-US" dirty="0"/>
                  <a:t> </a:t>
                </a:r>
                <a:r>
                  <a:rPr lang="en-US" dirty="0" err="1"/>
                  <a:t>generisanih</a:t>
                </a:r>
                <a:r>
                  <a:rPr lang="en-US" dirty="0"/>
                  <a:t> </a:t>
                </a:r>
                <a:r>
                  <a:rPr lang="en-US" dirty="0" err="1"/>
                  <a:t>slika</a:t>
                </a:r>
                <a:r>
                  <a:rPr lang="en-US" dirty="0"/>
                  <a:t> -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en-US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l-GR" dirty="0"/>
                  <a:t>= α × </a:t>
                </a:r>
                <a:r>
                  <a:rPr lang="en-US" dirty="0" err="1"/>
                  <a:t>x_real</a:t>
                </a:r>
                <a:r>
                  <a:rPr lang="en-US" dirty="0"/>
                  <a:t> + (1 - </a:t>
                </a:r>
                <a:r>
                  <a:rPr lang="el-GR" dirty="0"/>
                  <a:t>α) × </a:t>
                </a:r>
                <a:r>
                  <a:rPr lang="en-US" dirty="0" err="1"/>
                  <a:t>x_fake</a:t>
                </a:r>
                <a:endParaRPr lang="en-US" dirty="0"/>
              </a:p>
              <a:p>
                <a:pPr lvl="0" algn="l"/>
                <a:r>
                  <a:rPr lang="en-US" dirty="0"/>
                  <a:t>λ je </a:t>
                </a:r>
                <a:r>
                  <a:rPr lang="en-US" b="1" i="0" dirty="0" err="1"/>
                  <a:t>hiperparametar</a:t>
                </a:r>
                <a:r>
                  <a:rPr lang="en-US" i="0" dirty="0"/>
                  <a:t> koji </a:t>
                </a:r>
                <a:r>
                  <a:rPr lang="en-US" i="0" dirty="0" err="1"/>
                  <a:t>kontroliše</a:t>
                </a:r>
                <a:r>
                  <a:rPr lang="en-US" i="0" dirty="0"/>
                  <a:t> </a:t>
                </a:r>
                <a:r>
                  <a:rPr lang="en-US" i="0" dirty="0" err="1"/>
                  <a:t>jačinu</a:t>
                </a:r>
                <a:r>
                  <a:rPr lang="en-US" i="0" dirty="0"/>
                  <a:t> gradient penalty, </a:t>
                </a:r>
                <a:r>
                  <a:rPr lang="en-US" i="0" dirty="0" err="1"/>
                  <a:t>veći</a:t>
                </a:r>
                <a:r>
                  <a:rPr lang="en-US" i="0" dirty="0"/>
                  <a:t> </a:t>
                </a:r>
                <a:r>
                  <a:rPr lang="en-US" dirty="0"/>
                  <a:t>λ -&gt; </a:t>
                </a:r>
                <a:r>
                  <a:rPr lang="en-US" dirty="0" err="1"/>
                  <a:t>strožije</a:t>
                </a:r>
                <a:r>
                  <a:rPr lang="en-US" dirty="0"/>
                  <a:t> Lipschitz </a:t>
                </a:r>
                <a:r>
                  <a:rPr lang="en-US" dirty="0" err="1"/>
                  <a:t>ograničenje</a:t>
                </a:r>
                <a:endParaRPr lang="en-US" dirty="0"/>
              </a:p>
              <a:p>
                <a:pPr algn="l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en-US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en-US" i="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acc>
                                  <m:accPr>
                                    <m:chr m:val="̂"/>
                                    <m:ctrlPr>
                                      <a:rPr lang="en-US" altLang="en-US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en-US" i="0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D</m:t>
                            </m:r>
                            <m: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̂"/>
                                <m:ctrlPr>
                                  <a:rPr lang="en-US" altLang="en-US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en-US" i="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  <m: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  <m:sub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- </a:t>
                </a:r>
                <a:r>
                  <a:rPr lang="en-US" i="0" dirty="0"/>
                  <a:t>L2 norma </a:t>
                </a:r>
                <a:r>
                  <a:rPr lang="en-US" i="0" dirty="0" err="1"/>
                  <a:t>gradijenta</a:t>
                </a:r>
                <a:r>
                  <a:rPr lang="en-US" i="0" dirty="0"/>
                  <a:t> </a:t>
                </a:r>
                <a:r>
                  <a:rPr lang="en-US" i="0" dirty="0" err="1"/>
                  <a:t>Diskriminatora</a:t>
                </a:r>
                <a:r>
                  <a:rPr lang="en-US" i="0" dirty="0"/>
                  <a:t> </a:t>
                </a:r>
                <a:endParaRPr lang="en-US" dirty="0"/>
              </a:p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altLang="en-US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en-US" i="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altLang="en-US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US" alt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en-US" i="0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sub>
                          </m:sSub>
                        </m:sub>
                      </m:sSub>
                      <m:r>
                        <a:rPr lang="en-US" altLang="en-US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r>
                        <m:rPr>
                          <m:nor/>
                        </m:rPr>
                        <a:rPr lang="en-US"/>
                        <m:t>O</m:t>
                      </m:r>
                      <m:r>
                        <m:rPr>
                          <m:nor/>
                        </m:rPr>
                        <a:rPr lang="en-US"/>
                        <m:t>č</m:t>
                      </m:r>
                      <m:r>
                        <m:rPr>
                          <m:nor/>
                        </m:rPr>
                        <a:rPr lang="en-US"/>
                        <m:t>ekivana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vrednost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nad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uzorcima</m:t>
                      </m:r>
                      <m:acc>
                        <m:accPr>
                          <m:chr m:val="̂"/>
                          <m:ctrlPr>
                            <a:rPr lang="en-US" alt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  <m:r>
                        <m:rPr>
                          <m:nor/>
                        </m:rPr>
                        <a:rPr lang="en-US" b="0" i="1" smtClean="0"/>
                        <m:t>i</m:t>
                      </m:r>
                      <m:r>
                        <m:rPr>
                          <m:nor/>
                        </m:rPr>
                        <a:rPr lang="en-US"/>
                        <m:t>z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distribucije</m:t>
                      </m:r>
                      <m:sSub>
                        <m:sSubPr>
                          <m:ctrlPr>
                            <a:rPr lang="en-US" alt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altLang="en-US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en-US" i="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sub>
                      </m:sSub>
                    </m:oMath>
                  </m:oMathPara>
                </a14:m>
                <a:endParaRPr lang="en-US" altLang="en-US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lvl="0" algn="l"/>
                <a:endParaRPr lang="en-US" dirty="0"/>
              </a:p>
            </p:txBody>
          </p:sp>
        </mc:Choice>
        <mc:Fallback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0262D767-E18C-6827-25E9-41D0E8B343D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52905" y="1377095"/>
                <a:ext cx="8378274" cy="2154564"/>
              </a:xfrm>
              <a:prstGeom prst="rect">
                <a:avLst/>
              </a:prstGeom>
              <a:blipFill>
                <a:blip r:embed="rId3"/>
                <a:stretch>
                  <a:fillRect l="-7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8EEA95F-82F7-61DB-2CAE-DC43A7AC9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4911" y="3296084"/>
            <a:ext cx="3329787" cy="17872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B9990DA-5468-7545-9428-EEC39AF701B7}"/>
              </a:ext>
            </a:extLst>
          </p:cNvPr>
          <p:cNvSpPr/>
          <p:nvPr/>
        </p:nvSpPr>
        <p:spPr>
          <a:xfrm>
            <a:off x="1341120" y="503341"/>
            <a:ext cx="6994109" cy="348397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Gideon Roman" panose="020B0604020202020204" charset="0"/>
              </a:rPr>
              <a:t>Zašto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interpolacija</a:t>
            </a:r>
            <a:r>
              <a:rPr lang="en-US" dirty="0">
                <a:latin typeface="Gideon Roman" panose="020B0604020202020204" charset="0"/>
              </a:rPr>
              <a:t>?</a:t>
            </a:r>
          </a:p>
          <a:p>
            <a:r>
              <a:rPr lang="en-US" b="1" dirty="0" err="1">
                <a:latin typeface="Gideon Roman" panose="020B0604020202020204" charset="0"/>
              </a:rPr>
              <a:t>Teorijski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zahtjev</a:t>
            </a:r>
            <a:r>
              <a:rPr lang="en-US" b="1" dirty="0">
                <a:latin typeface="Gideon Roman" panose="020B0604020202020204" charset="0"/>
              </a:rPr>
              <a:t>:</a:t>
            </a:r>
          </a:p>
          <a:p>
            <a:r>
              <a:rPr lang="en-US" dirty="0" err="1">
                <a:latin typeface="Gideon Roman" panose="020B0604020202020204" charset="0"/>
              </a:rPr>
              <a:t>Trebalo</a:t>
            </a:r>
            <a:r>
              <a:rPr lang="en-US" dirty="0">
                <a:latin typeface="Gideon Roman" panose="020B0604020202020204" charset="0"/>
              </a:rPr>
              <a:t> bi da </a:t>
            </a:r>
            <a:r>
              <a:rPr lang="en-US" dirty="0" err="1">
                <a:latin typeface="Gideon Roman" panose="020B0604020202020204" charset="0"/>
              </a:rPr>
              <a:t>provjerimo</a:t>
            </a:r>
            <a:r>
              <a:rPr lang="en-US" dirty="0">
                <a:latin typeface="Gideon Roman" panose="020B0604020202020204" charset="0"/>
              </a:rPr>
              <a:t> ||∇f(x)|| ≤ 1 za </a:t>
            </a:r>
            <a:r>
              <a:rPr lang="en-US" b="1" dirty="0" err="1">
                <a:latin typeface="Gideon Roman" panose="020B0604020202020204" charset="0"/>
              </a:rPr>
              <a:t>svako</a:t>
            </a:r>
            <a:r>
              <a:rPr lang="en-US" dirty="0">
                <a:latin typeface="Gideon Roman" panose="020B0604020202020204" charset="0"/>
              </a:rPr>
              <a:t> x u </a:t>
            </a:r>
            <a:r>
              <a:rPr lang="en-US" dirty="0" err="1">
                <a:latin typeface="Gideon Roman" panose="020B0604020202020204" charset="0"/>
              </a:rPr>
              <a:t>prostoru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slika</a:t>
            </a:r>
            <a:r>
              <a:rPr lang="en-US" dirty="0">
                <a:latin typeface="Gideon Roman" panose="020B0604020202020204" charset="0"/>
              </a:rPr>
              <a:t>.</a:t>
            </a:r>
          </a:p>
          <a:p>
            <a:r>
              <a:rPr lang="en-US" b="1" dirty="0">
                <a:latin typeface="Gideon Roman" panose="020B0604020202020204" charset="0"/>
              </a:rPr>
              <a:t>Problem: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Nekonstantan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skup</a:t>
            </a:r>
            <a:r>
              <a:rPr lang="en-US" dirty="0">
                <a:latin typeface="Gideon Roman" panose="020B0604020202020204" charset="0"/>
              </a:rPr>
              <a:t> je </a:t>
            </a:r>
            <a:r>
              <a:rPr lang="en-US" b="1" dirty="0" err="1">
                <a:latin typeface="Gideon Roman" panose="020B0604020202020204" charset="0"/>
              </a:rPr>
              <a:t>beskonačan</a:t>
            </a:r>
            <a:r>
              <a:rPr lang="en-US" dirty="0">
                <a:latin typeface="Gideon Roman" panose="020B0604020202020204" charset="0"/>
              </a:rPr>
              <a:t>!</a:t>
            </a:r>
          </a:p>
          <a:p>
            <a:r>
              <a:rPr lang="en-US" b="1" dirty="0" err="1">
                <a:latin typeface="Gideon Roman" panose="020B0604020202020204" charset="0"/>
              </a:rPr>
              <a:t>Praktično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rešenje</a:t>
            </a:r>
            <a:r>
              <a:rPr lang="en-US" b="1" dirty="0">
                <a:latin typeface="Gideon Roman" panose="020B0604020202020204" charset="0"/>
              </a:rPr>
              <a:t> (Gulrajani et al.):</a:t>
            </a:r>
          </a:p>
          <a:p>
            <a:r>
              <a:rPr lang="en-US" dirty="0" err="1">
                <a:latin typeface="Gideon Roman" panose="020B0604020202020204" charset="0"/>
              </a:rPr>
              <a:t>Dovoljno</a:t>
            </a:r>
            <a:r>
              <a:rPr lang="en-US" dirty="0">
                <a:latin typeface="Gideon Roman" panose="020B0604020202020204" charset="0"/>
              </a:rPr>
              <a:t> je </a:t>
            </a:r>
            <a:r>
              <a:rPr lang="en-US" dirty="0" err="1">
                <a:latin typeface="Gideon Roman" panose="020B0604020202020204" charset="0"/>
              </a:rPr>
              <a:t>proveriti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samo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na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interpolacijama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između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realnih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generisanih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slika</a:t>
            </a:r>
            <a:r>
              <a:rPr lang="en-US" dirty="0">
                <a:latin typeface="Gideon Roman" panose="020B0604020202020204" charset="0"/>
              </a:rPr>
              <a:t>:</a:t>
            </a:r>
          </a:p>
          <a:p>
            <a:pPr latinLnBrk="1"/>
            <a:r>
              <a:rPr lang="en-US" dirty="0">
                <a:latin typeface="Gideon Roman" panose="020B0604020202020204" charset="0"/>
              </a:rPr>
              <a:t>x̂ = </a:t>
            </a:r>
            <a:r>
              <a:rPr lang="el-GR" dirty="0">
                <a:latin typeface="Gideon Roman" panose="020B0604020202020204" charset="0"/>
              </a:rPr>
              <a:t>ε * </a:t>
            </a:r>
            <a:r>
              <a:rPr lang="en-US" dirty="0" err="1">
                <a:latin typeface="Gideon Roman" panose="020B0604020202020204" charset="0"/>
              </a:rPr>
              <a:t>x_real</a:t>
            </a:r>
            <a:r>
              <a:rPr lang="en-US" dirty="0">
                <a:latin typeface="Gideon Roman" panose="020B0604020202020204" charset="0"/>
              </a:rPr>
              <a:t> + (1 - </a:t>
            </a:r>
            <a:r>
              <a:rPr lang="el-GR" dirty="0">
                <a:latin typeface="Gideon Roman" panose="020B0604020202020204" charset="0"/>
              </a:rPr>
              <a:t>ε) * </a:t>
            </a:r>
            <a:r>
              <a:rPr lang="en-US" dirty="0" err="1">
                <a:latin typeface="Gideon Roman" panose="020B0604020202020204" charset="0"/>
              </a:rPr>
              <a:t>x_fake</a:t>
            </a:r>
            <a:endParaRPr lang="en-US" dirty="0">
              <a:latin typeface="Gideon Roman" panose="020B0604020202020204" charset="0"/>
            </a:endParaRPr>
          </a:p>
          <a:p>
            <a:pPr latinLnBrk="1"/>
            <a:r>
              <a:rPr lang="en-US" dirty="0" err="1">
                <a:latin typeface="Gideon Roman" panose="020B0604020202020204" charset="0"/>
              </a:rPr>
              <a:t>gdje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l-GR" dirty="0">
                <a:latin typeface="Gideon Roman" panose="020B0604020202020204" charset="0"/>
              </a:rPr>
              <a:t>ε ∼ </a:t>
            </a:r>
            <a:r>
              <a:rPr lang="en-US" dirty="0">
                <a:latin typeface="Gideon Roman" panose="020B0604020202020204" charset="0"/>
              </a:rPr>
              <a:t>Uniform(0,1)</a:t>
            </a:r>
          </a:p>
          <a:p>
            <a:pPr algn="ctr"/>
            <a:r>
              <a:rPr lang="en-US" b="1" dirty="0" err="1">
                <a:latin typeface="Gideon Roman" panose="020B0604020202020204" charset="0"/>
              </a:rPr>
              <a:t>Teorema</a:t>
            </a:r>
            <a:r>
              <a:rPr lang="en-US" b="1" dirty="0">
                <a:latin typeface="Gideon Roman" panose="020B0604020202020204" charset="0"/>
              </a:rPr>
              <a:t>:</a:t>
            </a:r>
            <a:br>
              <a:rPr lang="en-US" dirty="0">
                <a:latin typeface="Gideon Roman" panose="020B0604020202020204" charset="0"/>
              </a:rPr>
            </a:br>
            <a:r>
              <a:rPr lang="en-US" dirty="0">
                <a:latin typeface="Gideon Roman" panose="020B0604020202020204" charset="0"/>
              </a:rPr>
              <a:t>Ako je ||∇f(x̂)|| ≤ 1 za </a:t>
            </a:r>
            <a:r>
              <a:rPr lang="en-US" dirty="0" err="1">
                <a:latin typeface="Gideon Roman" panose="020B0604020202020204" charset="0"/>
              </a:rPr>
              <a:t>sve</a:t>
            </a:r>
            <a:r>
              <a:rPr lang="en-US" dirty="0">
                <a:latin typeface="Gideon Roman" panose="020B0604020202020204" charset="0"/>
              </a:rPr>
              <a:t> x̂  </a:t>
            </a:r>
            <a:r>
              <a:rPr lang="en-US" dirty="0" err="1">
                <a:latin typeface="Gideon Roman" panose="020B0604020202020204" charset="0"/>
              </a:rPr>
              <a:t>na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svim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linijama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između</a:t>
            </a:r>
            <a:r>
              <a:rPr lang="en-US" dirty="0">
                <a:latin typeface="Gideon Roman" panose="020B0604020202020204" charset="0"/>
              </a:rPr>
              <a:t> real 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 fake, </a:t>
            </a:r>
            <a:r>
              <a:rPr lang="en-US" dirty="0" err="1">
                <a:latin typeface="Gideon Roman" panose="020B0604020202020204" charset="0"/>
              </a:rPr>
              <a:t>onda</a:t>
            </a:r>
            <a:r>
              <a:rPr lang="en-US" dirty="0">
                <a:latin typeface="Gideon Roman" panose="020B0604020202020204" charset="0"/>
              </a:rPr>
              <a:t> je f 1-Lipschitz </a:t>
            </a:r>
            <a:r>
              <a:rPr lang="en-US" b="1" dirty="0" err="1">
                <a:latin typeface="Gideon Roman" panose="020B0604020202020204" charset="0"/>
              </a:rPr>
              <a:t>svuda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relevantno</a:t>
            </a:r>
            <a:r>
              <a:rPr lang="en-US" dirty="0"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609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theme/theme1.xml><?xml version="1.0" encoding="utf-8"?>
<a:theme xmlns:a="http://schemas.openxmlformats.org/drawingml/2006/main" name="Argumentative Fallacy by Slidesgo">
  <a:themeElements>
    <a:clrScheme name="Simple Light">
      <a:dk1>
        <a:srgbClr val="19233A"/>
      </a:dk1>
      <a:lt1>
        <a:srgbClr val="F2EEE7"/>
      </a:lt1>
      <a:dk2>
        <a:srgbClr val="DFCCB3"/>
      </a:dk2>
      <a:lt2>
        <a:srgbClr val="E1EAF0"/>
      </a:lt2>
      <a:accent1>
        <a:srgbClr val="AAA8A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23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1602</TotalTime>
  <Words>1613</Words>
  <Application>Microsoft Office PowerPoint</Application>
  <PresentationFormat>On-screen Show (16:9)</PresentationFormat>
  <Paragraphs>166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Gideon Roman</vt:lpstr>
      <vt:lpstr>Bebas Neue</vt:lpstr>
      <vt:lpstr>Anaheim</vt:lpstr>
      <vt:lpstr>Cambria Math</vt:lpstr>
      <vt:lpstr>Gilda Display</vt:lpstr>
      <vt:lpstr>Argumentative Fallacy by Slidesgo</vt:lpstr>
      <vt:lpstr>Detekcija logičkih anomalija u 2D slikama pomoću f-AnoGAN modela</vt:lpstr>
      <vt:lpstr>PowerPoint Presentation</vt:lpstr>
      <vt:lpstr>17,199</vt:lpstr>
      <vt:lpstr>PowerPoint Presentation</vt:lpstr>
      <vt:lpstr>PowerPoint Presentation</vt:lpstr>
      <vt:lpstr>PowerPoint Presentation</vt:lpstr>
      <vt:lpstr>WGAN: ideja (Wasserstein distance)</vt:lpstr>
      <vt:lpstr>Lipschitz uslov i gradient penalty (GP)</vt:lpstr>
      <vt:lpstr>Lipschitz uslov i gradient penalty (GP)</vt:lpstr>
      <vt:lpstr>PowerPoint Presentation</vt:lpstr>
      <vt:lpstr>PowerPoint Presentation</vt:lpstr>
      <vt:lpstr>Trening petlja (n_critic i g_loss)</vt:lpstr>
      <vt:lpstr>PowerPoint Presentation</vt:lpstr>
      <vt:lpstr>PowerPoint Presentation</vt:lpstr>
      <vt:lpstr>PowerPoint Presentation</vt:lpstr>
      <vt:lpstr>PowerPoint Presentation</vt:lpstr>
      <vt:lpstr>Anomaly score: formula i interpretacija</vt:lpstr>
      <vt:lpstr>PowerPoint Presentation</vt:lpstr>
      <vt:lpstr>PowerPoint Presentation</vt:lpstr>
      <vt:lpstr>PowerPoint Presentation</vt:lpstr>
      <vt:lpstr>Mahalanobis globalni skor</vt:lpstr>
      <vt:lpstr>Kombinovanje lokalnog i globalnog skora</vt:lpstr>
      <vt:lpstr>Heatmap (pixel-level localization)</vt:lpstr>
      <vt:lpstr>Heatmap (pixel-level localization)</vt:lpstr>
      <vt:lpstr>Konačne metrike</vt:lpstr>
      <vt:lpstr>Reference</vt:lpstr>
      <vt:lpstr>Hvala na pažnji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Tea Djogovic</cp:lastModifiedBy>
  <cp:revision>10</cp:revision>
  <dcterms:modified xsi:type="dcterms:W3CDTF">2025-12-21T13:20:03Z</dcterms:modified>
</cp:coreProperties>
</file>